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8" r:id="rId4"/>
    <p:sldId id="265" r:id="rId5"/>
    <p:sldId id="266" r:id="rId6"/>
    <p:sldId id="267" r:id="rId7"/>
    <p:sldId id="268" r:id="rId8"/>
    <p:sldId id="259" r:id="rId9"/>
    <p:sldId id="264" r:id="rId10"/>
    <p:sldId id="260" r:id="rId11"/>
    <p:sldId id="257" r:id="rId12"/>
    <p:sldId id="270"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54" autoAdjust="0"/>
    <p:restoredTop sz="94660"/>
  </p:normalViewPr>
  <p:slideViewPr>
    <p:cSldViewPr snapToGrid="0">
      <p:cViewPr>
        <p:scale>
          <a:sx n="50" d="100"/>
          <a:sy n="50" d="100"/>
        </p:scale>
        <p:origin x="276"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2C0234-8376-4440-9E82-4FFA924C9440}"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316668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2C0234-8376-4440-9E82-4FFA924C9440}"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242373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2C0234-8376-4440-9E82-4FFA924C9440}"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3777922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2C0234-8376-4440-9E82-4FFA924C9440}"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163811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2C0234-8376-4440-9E82-4FFA924C9440}"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2574751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2C0234-8376-4440-9E82-4FFA924C9440}"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397708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2C0234-8376-4440-9E82-4FFA924C9440}"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3520946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2C0234-8376-4440-9E82-4FFA924C9440}"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9614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C0234-8376-4440-9E82-4FFA924C9440}"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168755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2C0234-8376-4440-9E82-4FFA924C9440}"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2505222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2C0234-8376-4440-9E82-4FFA924C9440}"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207DB-AED8-4501-BDDE-3B88049B1885}" type="slidenum">
              <a:rPr lang="en-US" smtClean="0"/>
              <a:t>‹#›</a:t>
            </a:fld>
            <a:endParaRPr lang="en-US"/>
          </a:p>
        </p:txBody>
      </p:sp>
    </p:spTree>
    <p:extLst>
      <p:ext uri="{BB962C8B-B14F-4D97-AF65-F5344CB8AC3E}">
        <p14:creationId xmlns:p14="http://schemas.microsoft.com/office/powerpoint/2010/main" val="413545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C0234-8376-4440-9E82-4FFA924C9440}" type="datetimeFigureOut">
              <a:rPr lang="en-US"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207DB-AED8-4501-BDDE-3B88049B1885}" type="slidenum">
              <a:rPr lang="en-US" smtClean="0"/>
              <a:t>‹#›</a:t>
            </a:fld>
            <a:endParaRPr lang="en-US"/>
          </a:p>
        </p:txBody>
      </p:sp>
    </p:spTree>
    <p:extLst>
      <p:ext uri="{BB962C8B-B14F-4D97-AF65-F5344CB8AC3E}">
        <p14:creationId xmlns:p14="http://schemas.microsoft.com/office/powerpoint/2010/main" val="41238047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67BA00-4584-4E7D-B34E-6085CBC9B226}"/>
              </a:ext>
            </a:extLst>
          </p:cNvPr>
          <p:cNvSpPr>
            <a:spLocks noGrp="1"/>
          </p:cNvSpPr>
          <p:nvPr>
            <p:ph type="ctrTitle"/>
          </p:nvPr>
        </p:nvSpPr>
        <p:spPr>
          <a:xfrm>
            <a:off x="1122836" y="1122363"/>
            <a:ext cx="10334758" cy="2387600"/>
          </a:xfrm>
        </p:spPr>
        <p:txBody>
          <a:bodyPr>
            <a:normAutofit/>
          </a:bodyPr>
          <a:lstStyle/>
          <a:p>
            <a:r>
              <a:rPr lang="en-GB" sz="7200" dirty="0"/>
              <a:t> </a:t>
            </a:r>
            <a:endParaRPr lang="en-US" sz="7200" dirty="0"/>
          </a:p>
        </p:txBody>
      </p:sp>
      <p:pic>
        <p:nvPicPr>
          <p:cNvPr id="5" name="Picture 4">
            <a:extLst>
              <a:ext uri="{FF2B5EF4-FFF2-40B4-BE49-F238E27FC236}">
                <a16:creationId xmlns:a16="http://schemas.microsoft.com/office/drawing/2014/main" id="{F530CF9E-7FEE-4009-A59C-1C9037BBC2BF}"/>
              </a:ext>
            </a:extLst>
          </p:cNvPr>
          <p:cNvPicPr>
            <a:picLocks noChangeAspect="1"/>
          </p:cNvPicPr>
          <p:nvPr/>
        </p:nvPicPr>
        <p:blipFill rotWithShape="1">
          <a:blip r:embed="rId2">
            <a:extLst>
              <a:ext uri="{28A0092B-C50C-407E-A947-70E740481C1C}">
                <a14:useLocalDpi xmlns:a14="http://schemas.microsoft.com/office/drawing/2010/main" val="0"/>
              </a:ext>
            </a:extLst>
          </a:blip>
          <a:srcRect t="11981"/>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21C2ADD-76D8-4549-8B97-066E4BB02B24}"/>
              </a:ext>
            </a:extLst>
          </p:cNvPr>
          <p:cNvSpPr/>
          <p:nvPr/>
        </p:nvSpPr>
        <p:spPr>
          <a:xfrm>
            <a:off x="0" y="0"/>
            <a:ext cx="6130399" cy="6858000"/>
          </a:xfrm>
          <a:prstGeom prst="rect">
            <a:avLst/>
          </a:prstGeom>
          <a:solidFill>
            <a:srgbClr val="00206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35ED39F-3174-45C3-ADBB-3AD493BE140E}"/>
              </a:ext>
            </a:extLst>
          </p:cNvPr>
          <p:cNvSpPr/>
          <p:nvPr/>
        </p:nvSpPr>
        <p:spPr>
          <a:xfrm>
            <a:off x="6153150" y="0"/>
            <a:ext cx="6038850" cy="6858000"/>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EFF44DD-3441-41B1-85E8-FDAAA75831A1}"/>
              </a:ext>
            </a:extLst>
          </p:cNvPr>
          <p:cNvGrpSpPr/>
          <p:nvPr/>
        </p:nvGrpSpPr>
        <p:grpSpPr>
          <a:xfrm>
            <a:off x="1352284" y="2626417"/>
            <a:ext cx="10227692" cy="1569660"/>
            <a:chOff x="1670336" y="2542762"/>
            <a:chExt cx="10227692" cy="1569660"/>
          </a:xfrm>
        </p:grpSpPr>
        <p:sp>
          <p:nvSpPr>
            <p:cNvPr id="8" name="TextBox 7">
              <a:extLst>
                <a:ext uri="{FF2B5EF4-FFF2-40B4-BE49-F238E27FC236}">
                  <a16:creationId xmlns:a16="http://schemas.microsoft.com/office/drawing/2014/main" id="{BB4D129C-9A36-472C-8FBA-C95B7694AEC0}"/>
                </a:ext>
              </a:extLst>
            </p:cNvPr>
            <p:cNvSpPr txBox="1"/>
            <p:nvPr/>
          </p:nvSpPr>
          <p:spPr>
            <a:xfrm>
              <a:off x="1670336" y="2909680"/>
              <a:ext cx="3776996" cy="923330"/>
            </a:xfrm>
            <a:prstGeom prst="rect">
              <a:avLst/>
            </a:prstGeom>
            <a:noFill/>
          </p:spPr>
          <p:txBody>
            <a:bodyPr wrap="none" rtlCol="0">
              <a:spAutoFit/>
            </a:bodyPr>
            <a:lstStyle/>
            <a:p>
              <a:pPr algn="ctr"/>
              <a:r>
                <a:rPr lang="en-US" sz="5400" b="1" spc="-300" dirty="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atin typeface="Goudy Old Style" panose="02020502050305020303" pitchFamily="18" charset="0"/>
                </a:rPr>
                <a:t>LIGHTNING</a:t>
              </a:r>
            </a:p>
          </p:txBody>
        </p:sp>
        <p:sp>
          <p:nvSpPr>
            <p:cNvPr id="12" name="TextBox 11">
              <a:extLst>
                <a:ext uri="{FF2B5EF4-FFF2-40B4-BE49-F238E27FC236}">
                  <a16:creationId xmlns:a16="http://schemas.microsoft.com/office/drawing/2014/main" id="{C50CB53A-A253-4AE2-8C7B-387747902B17}"/>
                </a:ext>
              </a:extLst>
            </p:cNvPr>
            <p:cNvSpPr txBox="1"/>
            <p:nvPr/>
          </p:nvSpPr>
          <p:spPr>
            <a:xfrm>
              <a:off x="7338767" y="2824369"/>
              <a:ext cx="4559261" cy="923330"/>
            </a:xfrm>
            <a:prstGeom prst="rect">
              <a:avLst/>
            </a:prstGeom>
            <a:noFill/>
          </p:spPr>
          <p:txBody>
            <a:bodyPr wrap="none" rtlCol="0">
              <a:spAutoFit/>
            </a:bodyPr>
            <a:lstStyle/>
            <a:p>
              <a:pPr algn="ctr"/>
              <a:r>
                <a:rPr lang="en-US" sz="5400" b="1" spc="-300" dirty="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atin typeface="Goudy Old Style" panose="02020502050305020303" pitchFamily="18" charset="0"/>
                </a:rPr>
                <a:t>THUNDERING</a:t>
              </a:r>
            </a:p>
          </p:txBody>
        </p:sp>
        <p:sp>
          <p:nvSpPr>
            <p:cNvPr id="13" name="TextBox 12">
              <a:extLst>
                <a:ext uri="{FF2B5EF4-FFF2-40B4-BE49-F238E27FC236}">
                  <a16:creationId xmlns:a16="http://schemas.microsoft.com/office/drawing/2014/main" id="{5062E1DB-B11C-4191-B954-7746C5D31BBB}"/>
                </a:ext>
              </a:extLst>
            </p:cNvPr>
            <p:cNvSpPr txBox="1"/>
            <p:nvPr/>
          </p:nvSpPr>
          <p:spPr>
            <a:xfrm>
              <a:off x="5909641" y="2542762"/>
              <a:ext cx="1189749" cy="1569660"/>
            </a:xfrm>
            <a:prstGeom prst="rect">
              <a:avLst/>
            </a:prstGeom>
            <a:noFill/>
          </p:spPr>
          <p:txBody>
            <a:bodyPr wrap="none" rtlCol="0">
              <a:spAutoFit/>
            </a:bodyPr>
            <a:lstStyle/>
            <a:p>
              <a:r>
                <a:rPr lang="en-US" sz="9600" spc="-300" dirty="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atin typeface="Goudy Old Style" panose="02020502050305020303" pitchFamily="18" charset="0"/>
                </a:rPr>
                <a:t>&amp;</a:t>
              </a:r>
            </a:p>
          </p:txBody>
        </p:sp>
      </p:grpSp>
    </p:spTree>
    <p:extLst>
      <p:ext uri="{BB962C8B-B14F-4D97-AF65-F5344CB8AC3E}">
        <p14:creationId xmlns:p14="http://schemas.microsoft.com/office/powerpoint/2010/main" val="75438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2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2C489-D825-4AF3-8898-FC7568B1D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3412"/>
            <a:ext cx="12192000" cy="8124825"/>
          </a:xfrm>
          <a:prstGeom prst="rect">
            <a:avLst/>
          </a:prstGeom>
        </p:spPr>
      </p:pic>
      <p:sp>
        <p:nvSpPr>
          <p:cNvPr id="5" name="Rectangle 4">
            <a:extLst>
              <a:ext uri="{FF2B5EF4-FFF2-40B4-BE49-F238E27FC236}">
                <a16:creationId xmlns:a16="http://schemas.microsoft.com/office/drawing/2014/main" id="{414F190B-237B-4AAF-B8A8-46C8B28B1581}"/>
              </a:ext>
            </a:extLst>
          </p:cNvPr>
          <p:cNvSpPr/>
          <p:nvPr/>
        </p:nvSpPr>
        <p:spPr>
          <a:xfrm>
            <a:off x="0" y="0"/>
            <a:ext cx="6052457" cy="6858000"/>
          </a:xfrm>
          <a:prstGeom prst="rect">
            <a:avLst/>
          </a:prstGeom>
          <a:solidFill>
            <a:schemeClr val="accent1">
              <a:alpha val="7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800100" y="571500"/>
            <a:ext cx="4441372" cy="5568043"/>
          </a:xfrm>
        </p:spPr>
        <p:txBody>
          <a:bodyPr anchor="ctr">
            <a:noAutofit/>
          </a:bodyPr>
          <a:lstStyle/>
          <a:p>
            <a:pPr algn="l"/>
            <a:r>
              <a:rPr lang="en-US" sz="4000" u="sng" dirty="0">
                <a:solidFill>
                  <a:schemeClr val="bg1"/>
                </a:solidFill>
                <a:latin typeface="Bison Bold" panose="00000400000000000000" pitchFamily="2" charset="0"/>
              </a:rPr>
              <a:t>Impact on nature</a:t>
            </a:r>
            <a:br>
              <a:rPr lang="en-US" sz="2800" u="sng" spc="-300" dirty="0">
                <a:solidFill>
                  <a:schemeClr val="bg1"/>
                </a:solidFill>
                <a:latin typeface="Bison Bold" panose="00000400000000000000" pitchFamily="2" charset="0"/>
              </a:rPr>
            </a:br>
            <a:br>
              <a:rPr lang="en-US" sz="2800" u="sng" spc="-300" dirty="0">
                <a:solidFill>
                  <a:schemeClr val="bg1"/>
                </a:solidFill>
                <a:latin typeface="Bison Bold" panose="00000400000000000000" pitchFamily="2" charset="0"/>
              </a:rPr>
            </a:br>
            <a:b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b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The occurrence of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lightning</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plays a significant role in the natural environment. It can cause wildfires, trigger chemical reactions in the atmosphere, and contribute to the nitrogen cycle.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Thunder</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also has cultural significance, often symbolizing power and divine forces in various mythologies.</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3141368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14F190B-237B-4AAF-B8A8-46C8B28B1581}"/>
              </a:ext>
            </a:extLst>
          </p:cNvPr>
          <p:cNvSpPr/>
          <p:nvPr/>
        </p:nvSpPr>
        <p:spPr>
          <a:xfrm>
            <a:off x="1143000" y="947057"/>
            <a:ext cx="10074728" cy="498021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1567543" y="1340421"/>
            <a:ext cx="9107231" cy="4178636"/>
          </a:xfrm>
        </p:spPr>
        <p:txBody>
          <a:bodyPr anchor="ctr">
            <a:noAutofit/>
          </a:bodyPr>
          <a:lstStyle/>
          <a:p>
            <a:br>
              <a:rPr lang="en-US" sz="2800" u="sng" spc="-300" dirty="0">
                <a:solidFill>
                  <a:schemeClr val="bg1"/>
                </a:solidFill>
                <a:latin typeface="Bison Bold" panose="00000400000000000000" pitchFamily="2" charset="0"/>
              </a:rPr>
            </a:br>
            <a:br>
              <a:rPr lang="en-GB" sz="2400" dirty="0">
                <a:solidFill>
                  <a:schemeClr val="bg1"/>
                </a:solidFill>
                <a:latin typeface="Bahnschrift" panose="020B0502040204020203" pitchFamily="34" charset="0"/>
              </a:rPr>
            </a:br>
            <a:br>
              <a:rPr lang="en-GB" sz="2400" dirty="0">
                <a:solidFill>
                  <a:schemeClr val="bg1"/>
                </a:solidFill>
                <a:latin typeface="Bahnschrift" panose="020B0502040204020203" pitchFamily="34" charset="0"/>
              </a:rPr>
            </a:b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Exploring the phenomena of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lightning and thunder</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has provided us with a deeper understanding of the forces of nature. From the scientific mechanisms to the cultural impact, these natural wonders continue to captivate and inspire awe. Let's continue to marvel at the power and beauty of these electrifying phenomena</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9" name="Rectangle: Rounded Corners 8">
            <a:extLst>
              <a:ext uri="{FF2B5EF4-FFF2-40B4-BE49-F238E27FC236}">
                <a16:creationId xmlns:a16="http://schemas.microsoft.com/office/drawing/2014/main" id="{A3969F02-8FFF-4926-8538-0875E97503CD}"/>
              </a:ext>
            </a:extLst>
          </p:cNvPr>
          <p:cNvSpPr/>
          <p:nvPr/>
        </p:nvSpPr>
        <p:spPr>
          <a:xfrm>
            <a:off x="3886200" y="1632856"/>
            <a:ext cx="4523014" cy="97971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5400" dirty="0">
                <a:solidFill>
                  <a:schemeClr val="tx1"/>
                </a:solidFill>
                <a:latin typeface="Broadway" panose="04040905080B02020502" pitchFamily="82" charset="0"/>
              </a:rPr>
              <a:t>Conclusion</a:t>
            </a:r>
          </a:p>
        </p:txBody>
      </p:sp>
    </p:spTree>
    <p:extLst>
      <p:ext uri="{BB962C8B-B14F-4D97-AF65-F5344CB8AC3E}">
        <p14:creationId xmlns:p14="http://schemas.microsoft.com/office/powerpoint/2010/main" val="158722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A30193D-1DFC-4EAC-B0BE-AC40FE63D336}"/>
              </a:ext>
            </a:extLst>
          </p:cNvPr>
          <p:cNvGrpSpPr/>
          <p:nvPr/>
        </p:nvGrpSpPr>
        <p:grpSpPr>
          <a:xfrm>
            <a:off x="4629150" y="5781674"/>
            <a:ext cx="5924550" cy="942976"/>
            <a:chOff x="3295650" y="5915024"/>
            <a:chExt cx="5924550" cy="942976"/>
          </a:xfrm>
        </p:grpSpPr>
        <p:sp>
          <p:nvSpPr>
            <p:cNvPr id="9" name="Rectangle: Rounded Corners 8">
              <a:extLst>
                <a:ext uri="{FF2B5EF4-FFF2-40B4-BE49-F238E27FC236}">
                  <a16:creationId xmlns:a16="http://schemas.microsoft.com/office/drawing/2014/main" id="{A3969F02-8FFF-4926-8538-0875E97503CD}"/>
                </a:ext>
              </a:extLst>
            </p:cNvPr>
            <p:cNvSpPr/>
            <p:nvPr/>
          </p:nvSpPr>
          <p:spPr>
            <a:xfrm>
              <a:off x="3295650" y="5981701"/>
              <a:ext cx="5924550" cy="590549"/>
            </a:xfrm>
            <a:prstGeom prst="roundRect">
              <a:avLst/>
            </a:prstGeom>
            <a:noFill/>
          </p:spPr>
          <p:style>
            <a:lnRef idx="0">
              <a:schemeClr val="dk1"/>
            </a:lnRef>
            <a:fillRef idx="3">
              <a:schemeClr val="dk1"/>
            </a:fillRef>
            <a:effectRef idx="3">
              <a:schemeClr val="dk1"/>
            </a:effectRef>
            <a:fontRef idx="minor">
              <a:schemeClr val="lt1"/>
            </a:fontRef>
          </p:style>
          <p:txBody>
            <a:bodyPr rtlCol="0" anchor="ctr"/>
            <a:lstStyle/>
            <a:p>
              <a:r>
                <a:rPr lang="en-US" sz="2000" dirty="0">
                  <a:solidFill>
                    <a:schemeClr val="tx1"/>
                  </a:solidFill>
                  <a:latin typeface="Broadway" panose="04040905080B02020502" pitchFamily="82" charset="0"/>
                </a:rPr>
                <a:t>Credits :</a:t>
              </a:r>
            </a:p>
          </p:txBody>
        </p:sp>
        <p:pic>
          <p:nvPicPr>
            <p:cNvPr id="4" name="Picture 3">
              <a:extLst>
                <a:ext uri="{FF2B5EF4-FFF2-40B4-BE49-F238E27FC236}">
                  <a16:creationId xmlns:a16="http://schemas.microsoft.com/office/drawing/2014/main" id="{38F59AF4-C4AA-419B-9E62-84DB55C5D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50" y="5915024"/>
              <a:ext cx="1676400" cy="942976"/>
            </a:xfrm>
            <a:prstGeom prst="rect">
              <a:avLst/>
            </a:prstGeom>
          </p:spPr>
        </p:pic>
      </p:grpSp>
      <p:pic>
        <p:nvPicPr>
          <p:cNvPr id="14" name="The Science of Lightning - National Geographic">
            <a:hlinkClick r:id="" action="ppaction://media"/>
            <a:extLst>
              <a:ext uri="{FF2B5EF4-FFF2-40B4-BE49-F238E27FC236}">
                <a16:creationId xmlns:a16="http://schemas.microsoft.com/office/drawing/2014/main" id="{E4B4AC9B-92EF-4C5E-8B0D-F2D71DC898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5700" y="383104"/>
            <a:ext cx="7632700" cy="5145642"/>
          </a:xfrm>
          <a:prstGeom prst="rect">
            <a:avLst/>
          </a:prstGeom>
        </p:spPr>
      </p:pic>
    </p:spTree>
    <p:extLst>
      <p:ext uri="{BB962C8B-B14F-4D97-AF65-F5344CB8AC3E}">
        <p14:creationId xmlns:p14="http://schemas.microsoft.com/office/powerpoint/2010/main" val="138751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70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26D033-F2A9-4BFA-AB4F-4E71742E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9" name="Isosceles Triangle 48">
            <a:extLst>
              <a:ext uri="{FF2B5EF4-FFF2-40B4-BE49-F238E27FC236}">
                <a16:creationId xmlns:a16="http://schemas.microsoft.com/office/drawing/2014/main" id="{77BE4995-784C-4B7F-B708-A48274C6A800}"/>
              </a:ext>
            </a:extLst>
          </p:cNvPr>
          <p:cNvSpPr/>
          <p:nvPr/>
        </p:nvSpPr>
        <p:spPr>
          <a:xfrm rot="10800000">
            <a:off x="-955104" y="-218661"/>
            <a:ext cx="5805399" cy="2895600"/>
          </a:xfrm>
          <a:prstGeom prst="triangle">
            <a:avLst>
              <a:gd name="adj" fmla="val 50748"/>
            </a:avLst>
          </a:prstGeom>
          <a:ln w="936625" cap="rnd">
            <a:solidFill>
              <a:schemeClr val="accent5"/>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50" name="Isosceles Triangle 49">
            <a:extLst>
              <a:ext uri="{FF2B5EF4-FFF2-40B4-BE49-F238E27FC236}">
                <a16:creationId xmlns:a16="http://schemas.microsoft.com/office/drawing/2014/main" id="{97FE52C9-EB61-4901-97F8-D70B7365C8A5}"/>
              </a:ext>
            </a:extLst>
          </p:cNvPr>
          <p:cNvSpPr/>
          <p:nvPr/>
        </p:nvSpPr>
        <p:spPr>
          <a:xfrm>
            <a:off x="1752601" y="2471057"/>
            <a:ext cx="9742714" cy="7103866"/>
          </a:xfrm>
          <a:prstGeom prst="triangle">
            <a:avLst>
              <a:gd name="adj" fmla="val 50532"/>
            </a:avLst>
          </a:prstGeom>
          <a:solidFill>
            <a:schemeClr val="accent1">
              <a:lumMod val="60000"/>
              <a:lumOff val="40000"/>
            </a:schemeClr>
          </a:solidFill>
          <a:ln w="765175" cap="rnd">
            <a:solidFill>
              <a:schemeClr val="accent1">
                <a:lumMod val="60000"/>
                <a:lumOff val="40000"/>
              </a:schemeClr>
            </a:solidFill>
            <a:round/>
          </a:ln>
          <a:effectLst>
            <a:outerShdw blurRad="11430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7243182A-2AA1-4F06-9BBF-A0613BDB26F6}"/>
              </a:ext>
            </a:extLst>
          </p:cNvPr>
          <p:cNvSpPr/>
          <p:nvPr/>
        </p:nvSpPr>
        <p:spPr>
          <a:xfrm rot="5400000">
            <a:off x="-1812470" y="-4838700"/>
            <a:ext cx="16089085" cy="15686315"/>
          </a:xfrm>
          <a:custGeom>
            <a:avLst/>
            <a:gdLst>
              <a:gd name="connsiteX0" fmla="*/ 5040085 w 16089085"/>
              <a:gd name="connsiteY0" fmla="*/ 14075230 h 15686315"/>
              <a:gd name="connsiteX1" fmla="*/ 11898085 w 16089085"/>
              <a:gd name="connsiteY1" fmla="*/ 14075230 h 15686315"/>
              <a:gd name="connsiteX2" fmla="*/ 11898085 w 16089085"/>
              <a:gd name="connsiteY2" fmla="*/ 1883229 h 15686315"/>
              <a:gd name="connsiteX3" fmla="*/ 5040085 w 16089085"/>
              <a:gd name="connsiteY3" fmla="*/ 1883229 h 15686315"/>
              <a:gd name="connsiteX4" fmla="*/ 0 w 16089085"/>
              <a:gd name="connsiteY4" fmla="*/ 1883229 h 15686315"/>
              <a:gd name="connsiteX5" fmla="*/ 0 w 16089085"/>
              <a:gd name="connsiteY5" fmla="*/ 478973 h 15686315"/>
              <a:gd name="connsiteX6" fmla="*/ 3635828 w 16089085"/>
              <a:gd name="connsiteY6" fmla="*/ 478973 h 15686315"/>
              <a:gd name="connsiteX7" fmla="*/ 3635828 w 16089085"/>
              <a:gd name="connsiteY7" fmla="*/ 0 h 15686315"/>
              <a:gd name="connsiteX8" fmla="*/ 5040085 w 16089085"/>
              <a:gd name="connsiteY8" fmla="*/ 0 h 15686315"/>
              <a:gd name="connsiteX9" fmla="*/ 5040085 w 16089085"/>
              <a:gd name="connsiteY9" fmla="*/ 478973 h 15686315"/>
              <a:gd name="connsiteX10" fmla="*/ 11898085 w 16089085"/>
              <a:gd name="connsiteY10" fmla="*/ 478972 h 15686315"/>
              <a:gd name="connsiteX11" fmla="*/ 11898085 w 16089085"/>
              <a:gd name="connsiteY11" fmla="*/ 108857 h 15686315"/>
              <a:gd name="connsiteX12" fmla="*/ 13302342 w 16089085"/>
              <a:gd name="connsiteY12" fmla="*/ 108857 h 15686315"/>
              <a:gd name="connsiteX13" fmla="*/ 13302342 w 16089085"/>
              <a:gd name="connsiteY13" fmla="*/ 478972 h 15686315"/>
              <a:gd name="connsiteX14" fmla="*/ 15577457 w 16089085"/>
              <a:gd name="connsiteY14" fmla="*/ 478972 h 15686315"/>
              <a:gd name="connsiteX15" fmla="*/ 15577457 w 16089085"/>
              <a:gd name="connsiteY15" fmla="*/ 1883229 h 15686315"/>
              <a:gd name="connsiteX16" fmla="*/ 13302342 w 16089085"/>
              <a:gd name="connsiteY16" fmla="*/ 1883229 h 15686315"/>
              <a:gd name="connsiteX17" fmla="*/ 13302342 w 16089085"/>
              <a:gd name="connsiteY17" fmla="*/ 14075230 h 15686315"/>
              <a:gd name="connsiteX18" fmla="*/ 16089085 w 16089085"/>
              <a:gd name="connsiteY18" fmla="*/ 14075230 h 15686315"/>
              <a:gd name="connsiteX19" fmla="*/ 16089085 w 16089085"/>
              <a:gd name="connsiteY19" fmla="*/ 15479488 h 15686315"/>
              <a:gd name="connsiteX20" fmla="*/ 13302342 w 16089085"/>
              <a:gd name="connsiteY20" fmla="*/ 15479488 h 15686315"/>
              <a:gd name="connsiteX21" fmla="*/ 13302342 w 16089085"/>
              <a:gd name="connsiteY21" fmla="*/ 15686315 h 15686315"/>
              <a:gd name="connsiteX22" fmla="*/ 11898085 w 16089085"/>
              <a:gd name="connsiteY22" fmla="*/ 15686315 h 15686315"/>
              <a:gd name="connsiteX23" fmla="*/ 11898085 w 16089085"/>
              <a:gd name="connsiteY23" fmla="*/ 15479488 h 15686315"/>
              <a:gd name="connsiteX24" fmla="*/ 5040085 w 16089085"/>
              <a:gd name="connsiteY24" fmla="*/ 15479487 h 15686315"/>
              <a:gd name="connsiteX25" fmla="*/ 5040085 w 16089085"/>
              <a:gd name="connsiteY25" fmla="*/ 15577458 h 15686315"/>
              <a:gd name="connsiteX26" fmla="*/ 3635828 w 16089085"/>
              <a:gd name="connsiteY26" fmla="*/ 15577458 h 15686315"/>
              <a:gd name="connsiteX27" fmla="*/ 3635828 w 16089085"/>
              <a:gd name="connsiteY27" fmla="*/ 15479487 h 15686315"/>
              <a:gd name="connsiteX28" fmla="*/ 511628 w 16089085"/>
              <a:gd name="connsiteY28" fmla="*/ 15479487 h 15686315"/>
              <a:gd name="connsiteX29" fmla="*/ 511628 w 16089085"/>
              <a:gd name="connsiteY29" fmla="*/ 14075230 h 15686315"/>
              <a:gd name="connsiteX30" fmla="*/ 3635828 w 16089085"/>
              <a:gd name="connsiteY30" fmla="*/ 14075230 h 15686315"/>
              <a:gd name="connsiteX31" fmla="*/ 3635828 w 16089085"/>
              <a:gd name="connsiteY31" fmla="*/ 1883229 h 1568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9085" h="15686315">
                <a:moveTo>
                  <a:pt x="5040085" y="14075230"/>
                </a:moveTo>
                <a:lnTo>
                  <a:pt x="11898085" y="14075230"/>
                </a:lnTo>
                <a:lnTo>
                  <a:pt x="11898085" y="1883229"/>
                </a:lnTo>
                <a:lnTo>
                  <a:pt x="5040085" y="1883229"/>
                </a:lnTo>
                <a:close/>
                <a:moveTo>
                  <a:pt x="0" y="1883229"/>
                </a:moveTo>
                <a:lnTo>
                  <a:pt x="0" y="478973"/>
                </a:lnTo>
                <a:lnTo>
                  <a:pt x="3635828" y="478973"/>
                </a:lnTo>
                <a:lnTo>
                  <a:pt x="3635828" y="0"/>
                </a:lnTo>
                <a:lnTo>
                  <a:pt x="5040085" y="0"/>
                </a:lnTo>
                <a:lnTo>
                  <a:pt x="5040085" y="478973"/>
                </a:lnTo>
                <a:lnTo>
                  <a:pt x="11898085" y="478972"/>
                </a:lnTo>
                <a:lnTo>
                  <a:pt x="11898085" y="108857"/>
                </a:lnTo>
                <a:lnTo>
                  <a:pt x="13302342" y="108857"/>
                </a:lnTo>
                <a:lnTo>
                  <a:pt x="13302342" y="478972"/>
                </a:lnTo>
                <a:lnTo>
                  <a:pt x="15577457" y="478972"/>
                </a:lnTo>
                <a:lnTo>
                  <a:pt x="15577457" y="1883229"/>
                </a:lnTo>
                <a:lnTo>
                  <a:pt x="13302342" y="1883229"/>
                </a:lnTo>
                <a:lnTo>
                  <a:pt x="13302342" y="14075230"/>
                </a:lnTo>
                <a:lnTo>
                  <a:pt x="16089085" y="14075230"/>
                </a:lnTo>
                <a:lnTo>
                  <a:pt x="16089085" y="15479488"/>
                </a:lnTo>
                <a:lnTo>
                  <a:pt x="13302342" y="15479488"/>
                </a:lnTo>
                <a:lnTo>
                  <a:pt x="13302342" y="15686315"/>
                </a:lnTo>
                <a:lnTo>
                  <a:pt x="11898085" y="15686315"/>
                </a:lnTo>
                <a:lnTo>
                  <a:pt x="11898085" y="15479488"/>
                </a:lnTo>
                <a:lnTo>
                  <a:pt x="5040085" y="15479487"/>
                </a:lnTo>
                <a:lnTo>
                  <a:pt x="5040085" y="15577458"/>
                </a:lnTo>
                <a:lnTo>
                  <a:pt x="3635828" y="15577458"/>
                </a:lnTo>
                <a:lnTo>
                  <a:pt x="3635828" y="15479487"/>
                </a:lnTo>
                <a:lnTo>
                  <a:pt x="511628" y="15479487"/>
                </a:lnTo>
                <a:lnTo>
                  <a:pt x="511628" y="14075230"/>
                </a:lnTo>
                <a:lnTo>
                  <a:pt x="3635828" y="14075230"/>
                </a:lnTo>
                <a:lnTo>
                  <a:pt x="3635828" y="1883229"/>
                </a:lnTo>
                <a:close/>
              </a:path>
            </a:pathLst>
          </a:custGeom>
          <a:effectLst>
            <a:outerShdw blurRad="1270000" dir="5400000" sx="96000" sy="9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25F6F2F-B41C-452D-88B3-2BD57AD1BFB0}"/>
              </a:ext>
            </a:extLst>
          </p:cNvPr>
          <p:cNvSpPr txBox="1"/>
          <p:nvPr/>
        </p:nvSpPr>
        <p:spPr>
          <a:xfrm>
            <a:off x="675294" y="346695"/>
            <a:ext cx="3047629" cy="1446550"/>
          </a:xfrm>
          <a:prstGeom prst="rect">
            <a:avLst/>
          </a:prstGeom>
          <a:noFill/>
        </p:spPr>
        <p:txBody>
          <a:bodyPr wrap="none" rtlCol="0">
            <a:spAutoFit/>
          </a:bodyPr>
          <a:lstStyle/>
          <a:p>
            <a:pPr algn="ctr"/>
            <a:r>
              <a:rPr lang="en-US" sz="8800" b="1" spc="300" dirty="0">
                <a:effectLst>
                  <a:outerShdw blurRad="266700" sx="94000" sy="94000" algn="tl">
                    <a:srgbClr val="000000"/>
                  </a:outerShdw>
                </a:effectLst>
                <a:latin typeface="Creattion Demo" panose="02000600000000000000" pitchFamily="2" charset="0"/>
              </a:rPr>
              <a:t>thank you</a:t>
            </a:r>
          </a:p>
        </p:txBody>
      </p:sp>
      <p:sp>
        <p:nvSpPr>
          <p:cNvPr id="8" name="TextBox 7">
            <a:extLst>
              <a:ext uri="{FF2B5EF4-FFF2-40B4-BE49-F238E27FC236}">
                <a16:creationId xmlns:a16="http://schemas.microsoft.com/office/drawing/2014/main" id="{B03628BE-B6E2-42F6-BD44-A2265F27AC4E}"/>
              </a:ext>
            </a:extLst>
          </p:cNvPr>
          <p:cNvSpPr txBox="1"/>
          <p:nvPr/>
        </p:nvSpPr>
        <p:spPr>
          <a:xfrm>
            <a:off x="5340322" y="3427825"/>
            <a:ext cx="2715808" cy="1077218"/>
          </a:xfrm>
          <a:prstGeom prst="rect">
            <a:avLst/>
          </a:prstGeom>
          <a:noFill/>
        </p:spPr>
        <p:txBody>
          <a:bodyPr wrap="none" rtlCol="0">
            <a:spAutoFit/>
          </a:bodyPr>
          <a:lstStyle/>
          <a:p>
            <a:pPr algn="ctr"/>
            <a:r>
              <a:rPr lang="en-US" sz="4000" b="1" spc="300" dirty="0">
                <a:effectLst>
                  <a:outerShdw blurRad="266700" sx="94000" sy="94000" algn="tl">
                    <a:srgbClr val="000000"/>
                  </a:outerShdw>
                </a:effectLst>
                <a:latin typeface="Creattion Demo" panose="02000600000000000000" pitchFamily="2" charset="0"/>
              </a:rPr>
              <a:t>Created by:</a:t>
            </a:r>
          </a:p>
          <a:p>
            <a:pPr algn="ctr"/>
            <a:r>
              <a:rPr lang="en-US" sz="2400" b="1" spc="300" dirty="0" err="1">
                <a:effectLst>
                  <a:outerShdw blurRad="266700" sx="94000" sy="94000" algn="tl">
                    <a:srgbClr val="000000"/>
                  </a:outerShdw>
                </a:effectLst>
                <a:latin typeface="Agency FB" panose="020B0503020202020204" pitchFamily="34" charset="0"/>
              </a:rPr>
              <a:t>Diniru</a:t>
            </a:r>
            <a:r>
              <a:rPr lang="en-US" sz="2400" b="1" spc="300" dirty="0">
                <a:effectLst>
                  <a:outerShdw blurRad="266700" sx="94000" sy="94000" algn="tl">
                    <a:srgbClr val="000000"/>
                  </a:outerShdw>
                </a:effectLst>
                <a:latin typeface="Agency FB" panose="020B0503020202020204" pitchFamily="34" charset="0"/>
              </a:rPr>
              <a:t> </a:t>
            </a:r>
            <a:r>
              <a:rPr lang="en-US" sz="2400" b="1" spc="300" dirty="0" err="1">
                <a:effectLst>
                  <a:outerShdw blurRad="266700" sx="94000" sy="94000" algn="tl">
                    <a:srgbClr val="000000"/>
                  </a:outerShdw>
                </a:effectLst>
                <a:latin typeface="Agency FB" panose="020B0503020202020204" pitchFamily="34" charset="0"/>
              </a:rPr>
              <a:t>Gajanayake</a:t>
            </a:r>
            <a:endParaRPr lang="en-US" sz="2400" b="1" spc="300" dirty="0">
              <a:effectLst>
                <a:outerShdw blurRad="266700" sx="94000" sy="94000" algn="tl">
                  <a:srgbClr val="000000"/>
                </a:outerShdw>
              </a:effectLst>
              <a:latin typeface="Agency FB" panose="020B0503020202020204" pitchFamily="34" charset="0"/>
            </a:endParaRPr>
          </a:p>
        </p:txBody>
      </p:sp>
      <p:pic>
        <p:nvPicPr>
          <p:cNvPr id="10" name="Picture 9">
            <a:extLst>
              <a:ext uri="{FF2B5EF4-FFF2-40B4-BE49-F238E27FC236}">
                <a16:creationId xmlns:a16="http://schemas.microsoft.com/office/drawing/2014/main" id="{F52BE99B-CDDB-47F6-9498-C1A956E47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797" y="6049677"/>
            <a:ext cx="569633" cy="569633"/>
          </a:xfrm>
          <a:prstGeom prst="rect">
            <a:avLst/>
          </a:prstGeom>
        </p:spPr>
      </p:pic>
      <p:pic>
        <p:nvPicPr>
          <p:cNvPr id="3" name="Picture 2">
            <a:extLst>
              <a:ext uri="{FF2B5EF4-FFF2-40B4-BE49-F238E27FC236}">
                <a16:creationId xmlns:a16="http://schemas.microsoft.com/office/drawing/2014/main" id="{FD4B7C21-95DF-4226-9A73-7BF8253F3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114" y="6150588"/>
            <a:ext cx="510311" cy="382733"/>
          </a:xfrm>
          <a:prstGeom prst="rect">
            <a:avLst/>
          </a:prstGeom>
        </p:spPr>
      </p:pic>
      <p:sp>
        <p:nvSpPr>
          <p:cNvPr id="18" name="TextBox 17">
            <a:extLst>
              <a:ext uri="{FF2B5EF4-FFF2-40B4-BE49-F238E27FC236}">
                <a16:creationId xmlns:a16="http://schemas.microsoft.com/office/drawing/2014/main" id="{5F6831F0-1A9C-45A4-9EFD-C59BA05BDD79}"/>
              </a:ext>
            </a:extLst>
          </p:cNvPr>
          <p:cNvSpPr txBox="1"/>
          <p:nvPr/>
        </p:nvSpPr>
        <p:spPr>
          <a:xfrm>
            <a:off x="5254183" y="4600642"/>
            <a:ext cx="2715808" cy="1446550"/>
          </a:xfrm>
          <a:prstGeom prst="rect">
            <a:avLst/>
          </a:prstGeom>
          <a:noFill/>
        </p:spPr>
        <p:txBody>
          <a:bodyPr wrap="none" rtlCol="0">
            <a:spAutoFit/>
          </a:bodyPr>
          <a:lstStyle/>
          <a:p>
            <a:pPr algn="ctr"/>
            <a:r>
              <a:rPr lang="en-US" sz="4000" b="1" spc="300" dirty="0">
                <a:effectLst>
                  <a:outerShdw blurRad="266700" sx="94000" sy="94000" algn="tl">
                    <a:srgbClr val="000000"/>
                  </a:outerShdw>
                </a:effectLst>
                <a:latin typeface="Creattion Demo" panose="02000600000000000000" pitchFamily="2" charset="0"/>
              </a:rPr>
              <a:t>Presented by:</a:t>
            </a:r>
          </a:p>
          <a:p>
            <a:pPr algn="ctr"/>
            <a:r>
              <a:rPr lang="en-US" sz="2400" b="1" spc="300" dirty="0" err="1">
                <a:effectLst>
                  <a:outerShdw blurRad="266700" sx="94000" sy="94000" algn="tl">
                    <a:srgbClr val="000000"/>
                  </a:outerShdw>
                </a:effectLst>
                <a:latin typeface="Agency FB" panose="020B0503020202020204" pitchFamily="34" charset="0"/>
              </a:rPr>
              <a:t>Diniru</a:t>
            </a:r>
            <a:r>
              <a:rPr lang="en-US" sz="2400" b="1" spc="300" dirty="0">
                <a:effectLst>
                  <a:outerShdw blurRad="266700" sx="94000" sy="94000" algn="tl">
                    <a:srgbClr val="000000"/>
                  </a:outerShdw>
                </a:effectLst>
                <a:latin typeface="Agency FB" panose="020B0503020202020204" pitchFamily="34" charset="0"/>
              </a:rPr>
              <a:t> </a:t>
            </a:r>
            <a:r>
              <a:rPr lang="en-US" sz="2400" b="1" spc="300" dirty="0" err="1">
                <a:effectLst>
                  <a:outerShdw blurRad="266700" sx="94000" sy="94000" algn="tl">
                    <a:srgbClr val="000000"/>
                  </a:outerShdw>
                </a:effectLst>
                <a:latin typeface="Agency FB" panose="020B0503020202020204" pitchFamily="34" charset="0"/>
              </a:rPr>
              <a:t>Gajanayake</a:t>
            </a:r>
            <a:endParaRPr lang="en-US" sz="2400" b="1" spc="300" dirty="0">
              <a:effectLst>
                <a:outerShdw blurRad="266700" sx="94000" sy="94000" algn="tl">
                  <a:srgbClr val="000000"/>
                </a:outerShdw>
              </a:effectLst>
              <a:latin typeface="Agency FB" panose="020B0503020202020204" pitchFamily="34" charset="0"/>
            </a:endParaRPr>
          </a:p>
          <a:p>
            <a:pPr algn="ctr"/>
            <a:r>
              <a:rPr lang="en-US" sz="2400" b="1" spc="300" dirty="0" err="1">
                <a:effectLst>
                  <a:outerShdw blurRad="266700" sx="94000" sy="94000" algn="tl">
                    <a:srgbClr val="000000"/>
                  </a:outerShdw>
                </a:effectLst>
                <a:latin typeface="Agency FB" panose="020B0503020202020204" pitchFamily="34" charset="0"/>
              </a:rPr>
              <a:t>Dinura</a:t>
            </a:r>
            <a:r>
              <a:rPr lang="en-US" sz="2400" b="1" spc="300" dirty="0">
                <a:effectLst>
                  <a:outerShdw blurRad="266700" sx="94000" sy="94000" algn="tl">
                    <a:srgbClr val="000000"/>
                  </a:outerShdw>
                </a:effectLst>
                <a:latin typeface="Agency FB" panose="020B0503020202020204" pitchFamily="34" charset="0"/>
              </a:rPr>
              <a:t> </a:t>
            </a:r>
            <a:r>
              <a:rPr lang="en-US" sz="2400" b="1" spc="300" dirty="0" err="1">
                <a:effectLst>
                  <a:outerShdw blurRad="266700" sx="94000" sy="94000" algn="tl">
                    <a:srgbClr val="000000"/>
                  </a:outerShdw>
                </a:effectLst>
                <a:latin typeface="Agency FB" panose="020B0503020202020204" pitchFamily="34" charset="0"/>
              </a:rPr>
              <a:t>Dinudika</a:t>
            </a:r>
            <a:endParaRPr lang="en-US" sz="2400" b="1" spc="300" dirty="0">
              <a:effectLst>
                <a:outerShdw blurRad="266700" sx="94000" sy="94000" algn="tl">
                  <a:srgbClr val="000000"/>
                </a:outerShdw>
              </a:effectLst>
              <a:latin typeface="Agency FB" panose="020B0503020202020204" pitchFamily="34" charset="0"/>
            </a:endParaRPr>
          </a:p>
        </p:txBody>
      </p:sp>
    </p:spTree>
    <p:extLst>
      <p:ext uri="{BB962C8B-B14F-4D97-AF65-F5344CB8AC3E}">
        <p14:creationId xmlns:p14="http://schemas.microsoft.com/office/powerpoint/2010/main" val="324185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72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B35676-18E4-401D-816E-FB2F4D9E3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8" y="-1143000"/>
            <a:ext cx="12192000" cy="8001000"/>
          </a:xfrm>
          <a:prstGeom prst="rect">
            <a:avLst/>
          </a:prstGeom>
        </p:spPr>
      </p:pic>
      <p:sp>
        <p:nvSpPr>
          <p:cNvPr id="5" name="Rectangle 4">
            <a:extLst>
              <a:ext uri="{FF2B5EF4-FFF2-40B4-BE49-F238E27FC236}">
                <a16:creationId xmlns:a16="http://schemas.microsoft.com/office/drawing/2014/main" id="{414F190B-237B-4AAF-B8A8-46C8B28B1581}"/>
              </a:ext>
            </a:extLst>
          </p:cNvPr>
          <p:cNvSpPr/>
          <p:nvPr/>
        </p:nvSpPr>
        <p:spPr>
          <a:xfrm>
            <a:off x="6139543" y="0"/>
            <a:ext cx="6052457" cy="6858000"/>
          </a:xfrm>
          <a:prstGeom prst="rect">
            <a:avLst/>
          </a:prstGeom>
          <a:solidFill>
            <a:schemeClr val="accent1">
              <a:alpha val="7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6939643" y="571500"/>
            <a:ext cx="4441372" cy="5568043"/>
          </a:xfrm>
        </p:spPr>
        <p:txBody>
          <a:bodyPr anchor="ctr">
            <a:noAutofit/>
          </a:bodyPr>
          <a:lstStyle/>
          <a:p>
            <a:pPr algn="l"/>
            <a:r>
              <a:rPr lang="en-US" sz="4000" u="sng" dirty="0">
                <a:solidFill>
                  <a:schemeClr val="bg1"/>
                </a:solidFill>
                <a:latin typeface="Bison Bold" panose="00000400000000000000" pitchFamily="2" charset="0"/>
              </a:rPr>
              <a:t>The Science of Lightning</a:t>
            </a:r>
            <a:br>
              <a:rPr lang="en-US" sz="2800" u="sng" spc="-300" dirty="0">
                <a:solidFill>
                  <a:schemeClr val="bg1"/>
                </a:solidFill>
                <a:latin typeface="Bison Bold" panose="00000400000000000000" pitchFamily="2" charset="0"/>
              </a:rPr>
            </a:br>
            <a:br>
              <a:rPr lang="en-GB" sz="2400" dirty="0">
                <a:solidFill>
                  <a:schemeClr val="bg1"/>
                </a:solidFill>
                <a:latin typeface="Bahnschrift" panose="020B0502040204020203" pitchFamily="34" charset="0"/>
              </a:rPr>
            </a:br>
            <a:br>
              <a:rPr lang="en-GB" sz="2400" dirty="0">
                <a:solidFill>
                  <a:schemeClr val="bg1"/>
                </a:solidFill>
                <a:latin typeface="Bahnschrift" panose="020B0502040204020203" pitchFamily="34" charset="0"/>
              </a:rPr>
            </a:b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Lightning</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is a powerful electrical discharge produced by the atmosphere. It occurs during thunderstorms and is accompanied by the sound of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thunder</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The process involves the build-up and release of electrical energy, creating awesome inspiring displays in the sky.</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1123938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81AC90-D8AF-4D83-A875-669974782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085983" cy="6798365"/>
          </a:xfrm>
          <a:prstGeom prst="rect">
            <a:avLst/>
          </a:prstGeom>
        </p:spPr>
      </p:pic>
      <p:sp>
        <p:nvSpPr>
          <p:cNvPr id="5" name="Rectangle 4">
            <a:extLst>
              <a:ext uri="{FF2B5EF4-FFF2-40B4-BE49-F238E27FC236}">
                <a16:creationId xmlns:a16="http://schemas.microsoft.com/office/drawing/2014/main" id="{414F190B-237B-4AAF-B8A8-46C8B28B1581}"/>
              </a:ext>
            </a:extLst>
          </p:cNvPr>
          <p:cNvSpPr/>
          <p:nvPr/>
        </p:nvSpPr>
        <p:spPr>
          <a:xfrm>
            <a:off x="0" y="0"/>
            <a:ext cx="6052457" cy="6858000"/>
          </a:xfrm>
          <a:prstGeom prst="rect">
            <a:avLst/>
          </a:prstGeom>
          <a:solidFill>
            <a:schemeClr val="accent1">
              <a:alpha val="7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800100" y="571500"/>
            <a:ext cx="4441372" cy="5568043"/>
          </a:xfrm>
        </p:spPr>
        <p:txBody>
          <a:bodyPr anchor="ctr">
            <a:noAutofit/>
          </a:bodyPr>
          <a:lstStyle/>
          <a:p>
            <a:pPr algn="l"/>
            <a:r>
              <a:rPr lang="en-US" sz="4000" u="sng" dirty="0">
                <a:solidFill>
                  <a:schemeClr val="bg1"/>
                </a:solidFill>
                <a:latin typeface="Bison Bold" panose="00000400000000000000" pitchFamily="2" charset="0"/>
              </a:rPr>
              <a:t>Thunder : natures roar</a:t>
            </a:r>
            <a:br>
              <a:rPr lang="en-US" sz="2800" u="sng" spc="-300" dirty="0">
                <a:solidFill>
                  <a:schemeClr val="bg1"/>
                </a:solidFill>
                <a:latin typeface="Bison Bold" panose="00000400000000000000" pitchFamily="2" charset="0"/>
              </a:rPr>
            </a:br>
            <a:b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br>
            <a:b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b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When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lightning</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strikes, it superheats the surrounding air, causing it to rapidly expand and create a shockwave. This shockwave is what we hear as </a:t>
            </a:r>
            <a:r>
              <a:rPr lang="en-GB" sz="2400" b="1" dirty="0">
                <a:solidFill>
                  <a:schemeClr val="bg1"/>
                </a:solidFill>
                <a:latin typeface="Ebrima" panose="02000000000000000000" pitchFamily="2" charset="0"/>
                <a:ea typeface="Ebrima" panose="02000000000000000000" pitchFamily="2" charset="0"/>
                <a:cs typeface="Ebrima" panose="02000000000000000000" pitchFamily="2" charset="0"/>
              </a:rPr>
              <a:t>thunder</a:t>
            </a:r>
            <a: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t>. The intensity and duration of the sound depend on the distance and strength of the lightning strike</a:t>
            </a:r>
            <a:r>
              <a:rPr lang="en-GB" sz="2400" dirty="0"/>
              <a:t>.</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Tree>
    <p:extLst>
      <p:ext uri="{BB962C8B-B14F-4D97-AF65-F5344CB8AC3E}">
        <p14:creationId xmlns:p14="http://schemas.microsoft.com/office/powerpoint/2010/main" val="819236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56000" b="-56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1336FB4-6A4E-4E1A-9C23-40FFA9E049FD}"/>
              </a:ext>
            </a:extLst>
          </p:cNvPr>
          <p:cNvSpPr/>
          <p:nvPr/>
        </p:nvSpPr>
        <p:spPr>
          <a:xfrm>
            <a:off x="1077685" y="2041071"/>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EARTH LIGHTNING</a:t>
            </a:r>
          </a:p>
        </p:txBody>
      </p:sp>
      <p:sp>
        <p:nvSpPr>
          <p:cNvPr id="8" name="Rectangle: Rounded Corners 7">
            <a:extLst>
              <a:ext uri="{FF2B5EF4-FFF2-40B4-BE49-F238E27FC236}">
                <a16:creationId xmlns:a16="http://schemas.microsoft.com/office/drawing/2014/main" id="{6145F258-9BFB-4E4F-9621-E1173919C0F7}"/>
              </a:ext>
            </a:extLst>
          </p:cNvPr>
          <p:cNvSpPr/>
          <p:nvPr/>
        </p:nvSpPr>
        <p:spPr>
          <a:xfrm>
            <a:off x="7990113" y="2062843"/>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AIR LIGHTNING</a:t>
            </a:r>
          </a:p>
        </p:txBody>
      </p:sp>
      <p:sp>
        <p:nvSpPr>
          <p:cNvPr id="9" name="Rectangle: Rounded Corners 8">
            <a:extLst>
              <a:ext uri="{FF2B5EF4-FFF2-40B4-BE49-F238E27FC236}">
                <a16:creationId xmlns:a16="http://schemas.microsoft.com/office/drawing/2014/main" id="{C2E94BB2-16E7-4376-BEB0-6560BD3162B1}"/>
              </a:ext>
            </a:extLst>
          </p:cNvPr>
          <p:cNvSpPr/>
          <p:nvPr/>
        </p:nvSpPr>
        <p:spPr>
          <a:xfrm>
            <a:off x="4501242" y="2068286"/>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CLOUD LIGHTNING</a:t>
            </a:r>
          </a:p>
        </p:txBody>
      </p:sp>
      <p:sp>
        <p:nvSpPr>
          <p:cNvPr id="11" name="TextBox 10">
            <a:extLst>
              <a:ext uri="{FF2B5EF4-FFF2-40B4-BE49-F238E27FC236}">
                <a16:creationId xmlns:a16="http://schemas.microsoft.com/office/drawing/2014/main" id="{30706462-1B21-4249-985A-10531A69993C}"/>
              </a:ext>
            </a:extLst>
          </p:cNvPr>
          <p:cNvSpPr txBox="1"/>
          <p:nvPr/>
        </p:nvSpPr>
        <p:spPr>
          <a:xfrm>
            <a:off x="1796143" y="653143"/>
            <a:ext cx="8605157" cy="1107996"/>
          </a:xfrm>
          <a:prstGeom prst="rect">
            <a:avLst/>
          </a:prstGeom>
          <a:noFill/>
        </p:spPr>
        <p:txBody>
          <a:bodyPr wrap="square" rtlCol="0">
            <a:spAutoFit/>
          </a:bodyPr>
          <a:lstStyle/>
          <a:p>
            <a:pPr algn="ctr"/>
            <a:r>
              <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atin typeface="Bison Bold" panose="00000400000000000000" pitchFamily="2" charset="0"/>
              </a:rPr>
              <a:t>Main types of lightning</a:t>
            </a:r>
            <a:endPar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15" name="TextBox 14">
            <a:extLst>
              <a:ext uri="{FF2B5EF4-FFF2-40B4-BE49-F238E27FC236}">
                <a16:creationId xmlns:a16="http://schemas.microsoft.com/office/drawing/2014/main" id="{4D045852-3D6E-4A8E-BB22-CFF7651EE694}"/>
              </a:ext>
            </a:extLst>
          </p:cNvPr>
          <p:cNvSpPr txBox="1"/>
          <p:nvPr/>
        </p:nvSpPr>
        <p:spPr>
          <a:xfrm rot="1800000">
            <a:off x="1094013" y="9290957"/>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Earth lightning is an electrical discharge that transfer from a cloud to the earth</a:t>
            </a:r>
            <a:endParaRPr lang="en-US" sz="2800" dirty="0">
              <a:latin typeface="Bahnschrift" panose="020B0502040204020203" pitchFamily="34" charset="0"/>
            </a:endParaRPr>
          </a:p>
        </p:txBody>
      </p:sp>
      <p:sp>
        <p:nvSpPr>
          <p:cNvPr id="16" name="TextBox 15">
            <a:extLst>
              <a:ext uri="{FF2B5EF4-FFF2-40B4-BE49-F238E27FC236}">
                <a16:creationId xmlns:a16="http://schemas.microsoft.com/office/drawing/2014/main" id="{CCD8F9F1-7906-465B-B229-9D14CDE7B510}"/>
              </a:ext>
            </a:extLst>
          </p:cNvPr>
          <p:cNvSpPr txBox="1"/>
          <p:nvPr/>
        </p:nvSpPr>
        <p:spPr>
          <a:xfrm rot="2700000">
            <a:off x="4512126" y="10619014"/>
            <a:ext cx="3017520" cy="3108543"/>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Cloud lightning is an electrical discharge that transfer through the cloud or between two clouds</a:t>
            </a:r>
            <a:endParaRPr lang="en-US" sz="2800" dirty="0">
              <a:latin typeface="Bahnschrift" panose="020B0502040204020203" pitchFamily="34" charset="0"/>
            </a:endParaRPr>
          </a:p>
        </p:txBody>
      </p:sp>
      <p:sp>
        <p:nvSpPr>
          <p:cNvPr id="17" name="TextBox 16">
            <a:extLst>
              <a:ext uri="{FF2B5EF4-FFF2-40B4-BE49-F238E27FC236}">
                <a16:creationId xmlns:a16="http://schemas.microsoft.com/office/drawing/2014/main" id="{01A37F84-E51F-4128-9F6B-220D8EF30101}"/>
              </a:ext>
            </a:extLst>
          </p:cNvPr>
          <p:cNvSpPr txBox="1"/>
          <p:nvPr/>
        </p:nvSpPr>
        <p:spPr>
          <a:xfrm rot="2700000">
            <a:off x="8011884" y="13351328"/>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Air lightning is an electrical discharge that transfer from a cloud into the air</a:t>
            </a:r>
            <a:endParaRPr lang="en-US" sz="2800" dirty="0">
              <a:latin typeface="Bahnschrift" panose="020B0502040204020203" pitchFamily="34" charset="0"/>
            </a:endParaRPr>
          </a:p>
        </p:txBody>
      </p:sp>
    </p:spTree>
    <p:extLst>
      <p:ext uri="{BB962C8B-B14F-4D97-AF65-F5344CB8AC3E}">
        <p14:creationId xmlns:p14="http://schemas.microsoft.com/office/powerpoint/2010/main" val="321496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56000" b="-56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1336FB4-6A4E-4E1A-9C23-40FFA9E049FD}"/>
              </a:ext>
            </a:extLst>
          </p:cNvPr>
          <p:cNvSpPr/>
          <p:nvPr/>
        </p:nvSpPr>
        <p:spPr>
          <a:xfrm>
            <a:off x="1077685" y="2041071"/>
            <a:ext cx="3017520" cy="947058"/>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EARTH LIGHTNING</a:t>
            </a:r>
          </a:p>
        </p:txBody>
      </p:sp>
      <p:sp>
        <p:nvSpPr>
          <p:cNvPr id="8" name="Rectangle: Rounded Corners 7">
            <a:extLst>
              <a:ext uri="{FF2B5EF4-FFF2-40B4-BE49-F238E27FC236}">
                <a16:creationId xmlns:a16="http://schemas.microsoft.com/office/drawing/2014/main" id="{6145F258-9BFB-4E4F-9621-E1173919C0F7}"/>
              </a:ext>
            </a:extLst>
          </p:cNvPr>
          <p:cNvSpPr/>
          <p:nvPr/>
        </p:nvSpPr>
        <p:spPr>
          <a:xfrm>
            <a:off x="7990113" y="2062843"/>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AIR LIGHTNING</a:t>
            </a:r>
          </a:p>
        </p:txBody>
      </p:sp>
      <p:sp>
        <p:nvSpPr>
          <p:cNvPr id="9" name="Rectangle: Rounded Corners 8">
            <a:extLst>
              <a:ext uri="{FF2B5EF4-FFF2-40B4-BE49-F238E27FC236}">
                <a16:creationId xmlns:a16="http://schemas.microsoft.com/office/drawing/2014/main" id="{C2E94BB2-16E7-4376-BEB0-6560BD3162B1}"/>
              </a:ext>
            </a:extLst>
          </p:cNvPr>
          <p:cNvSpPr/>
          <p:nvPr/>
        </p:nvSpPr>
        <p:spPr>
          <a:xfrm>
            <a:off x="4501242" y="2068286"/>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CLOUD LIGHTNING</a:t>
            </a:r>
          </a:p>
        </p:txBody>
      </p:sp>
      <p:sp>
        <p:nvSpPr>
          <p:cNvPr id="11" name="TextBox 10">
            <a:extLst>
              <a:ext uri="{FF2B5EF4-FFF2-40B4-BE49-F238E27FC236}">
                <a16:creationId xmlns:a16="http://schemas.microsoft.com/office/drawing/2014/main" id="{30706462-1B21-4249-985A-10531A69993C}"/>
              </a:ext>
            </a:extLst>
          </p:cNvPr>
          <p:cNvSpPr txBox="1"/>
          <p:nvPr/>
        </p:nvSpPr>
        <p:spPr>
          <a:xfrm>
            <a:off x="1796143" y="653143"/>
            <a:ext cx="8605157" cy="1107996"/>
          </a:xfrm>
          <a:prstGeom prst="rect">
            <a:avLst/>
          </a:prstGeom>
          <a:noFill/>
        </p:spPr>
        <p:txBody>
          <a:bodyPr wrap="square" rtlCol="0">
            <a:spAutoFit/>
          </a:bodyPr>
          <a:lstStyle/>
          <a:p>
            <a:pPr algn="ctr"/>
            <a:r>
              <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atin typeface="Bison Bold" panose="00000400000000000000" pitchFamily="2" charset="0"/>
              </a:rPr>
              <a:t>Main types of lightning</a:t>
            </a:r>
            <a:endPar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14" name="TextBox 13">
            <a:extLst>
              <a:ext uri="{FF2B5EF4-FFF2-40B4-BE49-F238E27FC236}">
                <a16:creationId xmlns:a16="http://schemas.microsoft.com/office/drawing/2014/main" id="{1041EB69-3CA8-4409-BC2B-563DD60ED051}"/>
              </a:ext>
            </a:extLst>
          </p:cNvPr>
          <p:cNvSpPr txBox="1"/>
          <p:nvPr/>
        </p:nvSpPr>
        <p:spPr>
          <a:xfrm>
            <a:off x="1094014" y="3412672"/>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Earth lightning is an electrical discharge that transfer from a cloud to the earth</a:t>
            </a:r>
            <a:endParaRPr lang="en-US" sz="2800" dirty="0">
              <a:latin typeface="Bahnschrift" panose="020B0502040204020203" pitchFamily="34" charset="0"/>
            </a:endParaRPr>
          </a:p>
        </p:txBody>
      </p:sp>
      <p:sp>
        <p:nvSpPr>
          <p:cNvPr id="15" name="TextBox 14">
            <a:extLst>
              <a:ext uri="{FF2B5EF4-FFF2-40B4-BE49-F238E27FC236}">
                <a16:creationId xmlns:a16="http://schemas.microsoft.com/office/drawing/2014/main" id="{2459AB39-6F69-44B1-9C54-71EB10FC8FF0}"/>
              </a:ext>
            </a:extLst>
          </p:cNvPr>
          <p:cNvSpPr txBox="1"/>
          <p:nvPr/>
        </p:nvSpPr>
        <p:spPr>
          <a:xfrm rot="2700000">
            <a:off x="4512126" y="10619014"/>
            <a:ext cx="3017520" cy="3108543"/>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Cloud lightning is an electrical discharge that transfer through the cloud or between two clouds</a:t>
            </a:r>
            <a:endParaRPr lang="en-US" sz="2800" dirty="0">
              <a:latin typeface="Bahnschrift" panose="020B0502040204020203" pitchFamily="34" charset="0"/>
            </a:endParaRPr>
          </a:p>
        </p:txBody>
      </p:sp>
      <p:sp>
        <p:nvSpPr>
          <p:cNvPr id="16" name="TextBox 15">
            <a:extLst>
              <a:ext uri="{FF2B5EF4-FFF2-40B4-BE49-F238E27FC236}">
                <a16:creationId xmlns:a16="http://schemas.microsoft.com/office/drawing/2014/main" id="{4A7B9E6E-EC26-4B74-B62C-88A8299ED4A7}"/>
              </a:ext>
            </a:extLst>
          </p:cNvPr>
          <p:cNvSpPr txBox="1"/>
          <p:nvPr/>
        </p:nvSpPr>
        <p:spPr>
          <a:xfrm rot="2700000">
            <a:off x="8011884" y="13351328"/>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Air lightning is an electrical discharge that transfer from a cloud into the air</a:t>
            </a:r>
            <a:endParaRPr lang="en-US" sz="2800" dirty="0">
              <a:latin typeface="Bahnschrift" panose="020B0502040204020203" pitchFamily="34" charset="0"/>
            </a:endParaRPr>
          </a:p>
        </p:txBody>
      </p:sp>
    </p:spTree>
    <p:extLst>
      <p:ext uri="{BB962C8B-B14F-4D97-AF65-F5344CB8AC3E}">
        <p14:creationId xmlns:p14="http://schemas.microsoft.com/office/powerpoint/2010/main" val="1149815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56000" b="-56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1336FB4-6A4E-4E1A-9C23-40FFA9E049FD}"/>
              </a:ext>
            </a:extLst>
          </p:cNvPr>
          <p:cNvSpPr/>
          <p:nvPr/>
        </p:nvSpPr>
        <p:spPr>
          <a:xfrm>
            <a:off x="1077685" y="2041071"/>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EARTH LIGHTNING</a:t>
            </a:r>
          </a:p>
        </p:txBody>
      </p:sp>
      <p:sp>
        <p:nvSpPr>
          <p:cNvPr id="8" name="Rectangle: Rounded Corners 7">
            <a:extLst>
              <a:ext uri="{FF2B5EF4-FFF2-40B4-BE49-F238E27FC236}">
                <a16:creationId xmlns:a16="http://schemas.microsoft.com/office/drawing/2014/main" id="{6145F258-9BFB-4E4F-9621-E1173919C0F7}"/>
              </a:ext>
            </a:extLst>
          </p:cNvPr>
          <p:cNvSpPr/>
          <p:nvPr/>
        </p:nvSpPr>
        <p:spPr>
          <a:xfrm>
            <a:off x="7990113" y="2062843"/>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AIR LIGHTNING</a:t>
            </a:r>
          </a:p>
        </p:txBody>
      </p:sp>
      <p:sp>
        <p:nvSpPr>
          <p:cNvPr id="9" name="Rectangle: Rounded Corners 8">
            <a:extLst>
              <a:ext uri="{FF2B5EF4-FFF2-40B4-BE49-F238E27FC236}">
                <a16:creationId xmlns:a16="http://schemas.microsoft.com/office/drawing/2014/main" id="{C2E94BB2-16E7-4376-BEB0-6560BD3162B1}"/>
              </a:ext>
            </a:extLst>
          </p:cNvPr>
          <p:cNvSpPr/>
          <p:nvPr/>
        </p:nvSpPr>
        <p:spPr>
          <a:xfrm>
            <a:off x="4501242" y="2068286"/>
            <a:ext cx="3017520" cy="950976"/>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CLOUD LIGHTNING</a:t>
            </a:r>
          </a:p>
        </p:txBody>
      </p:sp>
      <p:sp>
        <p:nvSpPr>
          <p:cNvPr id="11" name="TextBox 10">
            <a:extLst>
              <a:ext uri="{FF2B5EF4-FFF2-40B4-BE49-F238E27FC236}">
                <a16:creationId xmlns:a16="http://schemas.microsoft.com/office/drawing/2014/main" id="{30706462-1B21-4249-985A-10531A69993C}"/>
              </a:ext>
            </a:extLst>
          </p:cNvPr>
          <p:cNvSpPr txBox="1"/>
          <p:nvPr/>
        </p:nvSpPr>
        <p:spPr>
          <a:xfrm>
            <a:off x="1796143" y="653143"/>
            <a:ext cx="8605157" cy="1107996"/>
          </a:xfrm>
          <a:prstGeom prst="rect">
            <a:avLst/>
          </a:prstGeom>
          <a:noFill/>
        </p:spPr>
        <p:txBody>
          <a:bodyPr wrap="square" rtlCol="0">
            <a:spAutoFit/>
          </a:bodyPr>
          <a:lstStyle/>
          <a:p>
            <a:pPr algn="ctr"/>
            <a:r>
              <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atin typeface="Bison Bold" panose="00000400000000000000" pitchFamily="2" charset="0"/>
              </a:rPr>
              <a:t>Main types of lightning</a:t>
            </a:r>
            <a:endPar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13" name="TextBox 12">
            <a:extLst>
              <a:ext uri="{FF2B5EF4-FFF2-40B4-BE49-F238E27FC236}">
                <a16:creationId xmlns:a16="http://schemas.microsoft.com/office/drawing/2014/main" id="{435F281D-D7EE-44C3-A70D-F2BF5A371D78}"/>
              </a:ext>
            </a:extLst>
          </p:cNvPr>
          <p:cNvSpPr txBox="1"/>
          <p:nvPr/>
        </p:nvSpPr>
        <p:spPr>
          <a:xfrm rot="1800000">
            <a:off x="1094013" y="9290957"/>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Earth lightning is an electrical discharge that transfer from a cloud to the earth</a:t>
            </a:r>
            <a:endParaRPr lang="en-US" sz="2800" dirty="0">
              <a:latin typeface="Bahnschrift" panose="020B0502040204020203" pitchFamily="34" charset="0"/>
            </a:endParaRPr>
          </a:p>
        </p:txBody>
      </p:sp>
      <p:sp>
        <p:nvSpPr>
          <p:cNvPr id="14" name="TextBox 13">
            <a:extLst>
              <a:ext uri="{FF2B5EF4-FFF2-40B4-BE49-F238E27FC236}">
                <a16:creationId xmlns:a16="http://schemas.microsoft.com/office/drawing/2014/main" id="{21902719-8BA5-4028-9B12-B593419E54D2}"/>
              </a:ext>
            </a:extLst>
          </p:cNvPr>
          <p:cNvSpPr txBox="1"/>
          <p:nvPr/>
        </p:nvSpPr>
        <p:spPr>
          <a:xfrm>
            <a:off x="4512126" y="3205842"/>
            <a:ext cx="3017520" cy="3108543"/>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Cloud lightning is an electrical discharge that transfer through the cloud or between two clouds</a:t>
            </a:r>
            <a:endParaRPr lang="en-US" sz="2800" dirty="0">
              <a:latin typeface="Bahnschrift" panose="020B0502040204020203" pitchFamily="34" charset="0"/>
            </a:endParaRPr>
          </a:p>
        </p:txBody>
      </p:sp>
      <p:sp>
        <p:nvSpPr>
          <p:cNvPr id="15" name="TextBox 14">
            <a:extLst>
              <a:ext uri="{FF2B5EF4-FFF2-40B4-BE49-F238E27FC236}">
                <a16:creationId xmlns:a16="http://schemas.microsoft.com/office/drawing/2014/main" id="{F7A9766E-AF10-45D2-B0C3-6AB4E11C0B65}"/>
              </a:ext>
            </a:extLst>
          </p:cNvPr>
          <p:cNvSpPr txBox="1"/>
          <p:nvPr/>
        </p:nvSpPr>
        <p:spPr>
          <a:xfrm rot="2700000">
            <a:off x="8011884" y="13351328"/>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Air lightning is an electrical discharge that transfer from a cloud into the air</a:t>
            </a:r>
            <a:endParaRPr lang="en-US" sz="2800" dirty="0">
              <a:latin typeface="Bahnschrift" panose="020B0502040204020203" pitchFamily="34" charset="0"/>
            </a:endParaRPr>
          </a:p>
        </p:txBody>
      </p:sp>
    </p:spTree>
    <p:extLst>
      <p:ext uri="{BB962C8B-B14F-4D97-AF65-F5344CB8AC3E}">
        <p14:creationId xmlns:p14="http://schemas.microsoft.com/office/powerpoint/2010/main" val="13483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t="-56000" b="-56000"/>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1336FB4-6A4E-4E1A-9C23-40FFA9E049FD}"/>
              </a:ext>
            </a:extLst>
          </p:cNvPr>
          <p:cNvSpPr/>
          <p:nvPr/>
        </p:nvSpPr>
        <p:spPr>
          <a:xfrm>
            <a:off x="1077685" y="2041071"/>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EARTH LIGHTNING</a:t>
            </a:r>
          </a:p>
        </p:txBody>
      </p:sp>
      <p:sp>
        <p:nvSpPr>
          <p:cNvPr id="8" name="Rectangle: Rounded Corners 7">
            <a:extLst>
              <a:ext uri="{FF2B5EF4-FFF2-40B4-BE49-F238E27FC236}">
                <a16:creationId xmlns:a16="http://schemas.microsoft.com/office/drawing/2014/main" id="{6145F258-9BFB-4E4F-9621-E1173919C0F7}"/>
              </a:ext>
            </a:extLst>
          </p:cNvPr>
          <p:cNvSpPr/>
          <p:nvPr/>
        </p:nvSpPr>
        <p:spPr>
          <a:xfrm>
            <a:off x="7990113" y="2062843"/>
            <a:ext cx="3017520" cy="950976"/>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AIR LIGHTNING</a:t>
            </a:r>
          </a:p>
        </p:txBody>
      </p:sp>
      <p:sp>
        <p:nvSpPr>
          <p:cNvPr id="9" name="Rectangle: Rounded Corners 8">
            <a:extLst>
              <a:ext uri="{FF2B5EF4-FFF2-40B4-BE49-F238E27FC236}">
                <a16:creationId xmlns:a16="http://schemas.microsoft.com/office/drawing/2014/main" id="{C2E94BB2-16E7-4376-BEB0-6560BD3162B1}"/>
              </a:ext>
            </a:extLst>
          </p:cNvPr>
          <p:cNvSpPr/>
          <p:nvPr/>
        </p:nvSpPr>
        <p:spPr>
          <a:xfrm>
            <a:off x="4501242" y="2068286"/>
            <a:ext cx="3017520" cy="421821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son Bold" panose="00000400000000000000" pitchFamily="2" charset="0"/>
              </a:rPr>
              <a:t>CLOUD LIGHTNING</a:t>
            </a:r>
          </a:p>
        </p:txBody>
      </p:sp>
      <p:sp>
        <p:nvSpPr>
          <p:cNvPr id="11" name="TextBox 10">
            <a:extLst>
              <a:ext uri="{FF2B5EF4-FFF2-40B4-BE49-F238E27FC236}">
                <a16:creationId xmlns:a16="http://schemas.microsoft.com/office/drawing/2014/main" id="{30706462-1B21-4249-985A-10531A69993C}"/>
              </a:ext>
            </a:extLst>
          </p:cNvPr>
          <p:cNvSpPr txBox="1"/>
          <p:nvPr/>
        </p:nvSpPr>
        <p:spPr>
          <a:xfrm>
            <a:off x="1796143" y="653143"/>
            <a:ext cx="8605157" cy="1107996"/>
          </a:xfrm>
          <a:prstGeom prst="rect">
            <a:avLst/>
          </a:prstGeom>
          <a:noFill/>
        </p:spPr>
        <p:txBody>
          <a:bodyPr wrap="square" rtlCol="0">
            <a:spAutoFit/>
          </a:bodyPr>
          <a:lstStyle/>
          <a:p>
            <a:pPr algn="ctr"/>
            <a:r>
              <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atin typeface="Bison Bold" panose="00000400000000000000" pitchFamily="2" charset="0"/>
              </a:rPr>
              <a:t>Main types of lightning</a:t>
            </a:r>
            <a:endParaRPr lang="en-US" sz="6600" dirty="0">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ndParaRPr>
          </a:p>
        </p:txBody>
      </p:sp>
      <p:sp>
        <p:nvSpPr>
          <p:cNvPr id="13" name="TextBox 12">
            <a:extLst>
              <a:ext uri="{FF2B5EF4-FFF2-40B4-BE49-F238E27FC236}">
                <a16:creationId xmlns:a16="http://schemas.microsoft.com/office/drawing/2014/main" id="{FE19679E-A3CF-4B97-9E07-368D5EC64B49}"/>
              </a:ext>
            </a:extLst>
          </p:cNvPr>
          <p:cNvSpPr txBox="1"/>
          <p:nvPr/>
        </p:nvSpPr>
        <p:spPr>
          <a:xfrm rot="1800000">
            <a:off x="1094013" y="9290957"/>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Earth lightning is an electrical discharge that transfer from a cloud to the earth</a:t>
            </a:r>
            <a:endParaRPr lang="en-US" sz="2800" dirty="0">
              <a:latin typeface="Bahnschrift" panose="020B0502040204020203" pitchFamily="34" charset="0"/>
            </a:endParaRPr>
          </a:p>
        </p:txBody>
      </p:sp>
      <p:sp>
        <p:nvSpPr>
          <p:cNvPr id="14" name="TextBox 13">
            <a:extLst>
              <a:ext uri="{FF2B5EF4-FFF2-40B4-BE49-F238E27FC236}">
                <a16:creationId xmlns:a16="http://schemas.microsoft.com/office/drawing/2014/main" id="{2FAE1E88-1370-42C6-B060-23027753A6B3}"/>
              </a:ext>
            </a:extLst>
          </p:cNvPr>
          <p:cNvSpPr txBox="1"/>
          <p:nvPr/>
        </p:nvSpPr>
        <p:spPr>
          <a:xfrm rot="2700000">
            <a:off x="4512126" y="10619014"/>
            <a:ext cx="3017520" cy="3108543"/>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Cloud lightning is an electrical discharge that transfer through the cloud or between two clouds</a:t>
            </a:r>
            <a:endParaRPr lang="en-US" sz="2800" dirty="0">
              <a:latin typeface="Bahnschrift" panose="020B0502040204020203" pitchFamily="34" charset="0"/>
            </a:endParaRPr>
          </a:p>
        </p:txBody>
      </p:sp>
      <p:sp>
        <p:nvSpPr>
          <p:cNvPr id="15" name="TextBox 14">
            <a:extLst>
              <a:ext uri="{FF2B5EF4-FFF2-40B4-BE49-F238E27FC236}">
                <a16:creationId xmlns:a16="http://schemas.microsoft.com/office/drawing/2014/main" id="{243B4EFC-7240-4619-B9B3-64E0CE60D28B}"/>
              </a:ext>
            </a:extLst>
          </p:cNvPr>
          <p:cNvSpPr txBox="1"/>
          <p:nvPr/>
        </p:nvSpPr>
        <p:spPr>
          <a:xfrm>
            <a:off x="8011884" y="3488871"/>
            <a:ext cx="3017520" cy="2246769"/>
          </a:xfrm>
          <a:prstGeom prst="rect">
            <a:avLst/>
          </a:prstGeom>
          <a:noFill/>
        </p:spPr>
        <p:txBody>
          <a:bodyPr wrap="square" rtlCol="0">
            <a:spAutoFit/>
          </a:bodyPr>
          <a:lstStyle/>
          <a:p>
            <a:pPr algn="ctr"/>
            <a:r>
              <a:rPr lang="en-GB" sz="2800" dirty="0">
                <a:latin typeface="Bahnschrift" panose="020B0502040204020203" pitchFamily="34" charset="0"/>
                <a:ea typeface="Ebrima" panose="02000000000000000000" pitchFamily="2" charset="0"/>
                <a:cs typeface="Ebrima" panose="02000000000000000000" pitchFamily="2" charset="0"/>
              </a:rPr>
              <a:t>Air lightning is an electrical discharge that transfer from a cloud into the air</a:t>
            </a:r>
            <a:endParaRPr lang="en-US" sz="2800" dirty="0">
              <a:latin typeface="Bahnschrift" panose="020B0502040204020203" pitchFamily="34" charset="0"/>
            </a:endParaRPr>
          </a:p>
        </p:txBody>
      </p:sp>
    </p:spTree>
    <p:extLst>
      <p:ext uri="{BB962C8B-B14F-4D97-AF65-F5344CB8AC3E}">
        <p14:creationId xmlns:p14="http://schemas.microsoft.com/office/powerpoint/2010/main" val="278976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149380-5533-4C09-9962-496AC920A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83" y="1"/>
            <a:ext cx="12192002" cy="6857999"/>
          </a:xfrm>
          <a:prstGeom prst="rect">
            <a:avLst/>
          </a:prstGeom>
        </p:spPr>
      </p:pic>
      <p:sp>
        <p:nvSpPr>
          <p:cNvPr id="5" name="Rectangle 4">
            <a:extLst>
              <a:ext uri="{FF2B5EF4-FFF2-40B4-BE49-F238E27FC236}">
                <a16:creationId xmlns:a16="http://schemas.microsoft.com/office/drawing/2014/main" id="{414F190B-237B-4AAF-B8A8-46C8B28B1581}"/>
              </a:ext>
            </a:extLst>
          </p:cNvPr>
          <p:cNvSpPr/>
          <p:nvPr/>
        </p:nvSpPr>
        <p:spPr>
          <a:xfrm>
            <a:off x="6139543" y="0"/>
            <a:ext cx="6052457" cy="6858000"/>
          </a:xfrm>
          <a:prstGeom prst="rect">
            <a:avLst/>
          </a:prstGeom>
          <a:gradFill>
            <a:gsLst>
              <a:gs pos="0">
                <a:schemeClr val="accent6">
                  <a:lumMod val="60000"/>
                  <a:lumOff val="40000"/>
                </a:schemeClr>
              </a:gs>
              <a:gs pos="50000">
                <a:schemeClr val="accent5">
                  <a:satMod val="110000"/>
                  <a:lumMod val="100000"/>
                  <a:shade val="100000"/>
                </a:schemeClr>
              </a:gs>
              <a:gs pos="100000">
                <a:schemeClr val="accent5">
                  <a:lumMod val="99000"/>
                  <a:satMod val="120000"/>
                  <a:shade val="78000"/>
                </a:schemeClr>
              </a:gs>
            </a:gsLst>
          </a:gra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6939643" y="571500"/>
            <a:ext cx="4441372" cy="5568043"/>
          </a:xfrm>
        </p:spPr>
        <p:txBody>
          <a:bodyPr anchor="ctr">
            <a:noAutofit/>
          </a:bodyPr>
          <a:lstStyle/>
          <a:p>
            <a:pPr algn="l"/>
            <a:r>
              <a:rPr lang="en-US" sz="4000" b="1" dirty="0">
                <a:highlight>
                  <a:srgbClr val="000000"/>
                </a:highlight>
                <a:latin typeface="Bison Bold" panose="00000400000000000000" pitchFamily="2" charset="0"/>
              </a:rPr>
              <a:t>    </a:t>
            </a:r>
            <a:br>
              <a:rPr lang="en-US" sz="2800" u="sng" spc="-300" dirty="0">
                <a:solidFill>
                  <a:schemeClr val="bg1"/>
                </a:solidFill>
                <a:latin typeface="Bison Bold" panose="00000400000000000000" pitchFamily="2" charset="0"/>
              </a:rPr>
            </a:br>
            <a:b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br>
            <a:br>
              <a:rPr lang="en-GB" sz="2400" dirty="0">
                <a:solidFill>
                  <a:schemeClr val="bg1"/>
                </a:solidFill>
                <a:latin typeface="Ebrima" panose="02000000000000000000" pitchFamily="2" charset="0"/>
                <a:ea typeface="Ebrima" panose="02000000000000000000" pitchFamily="2" charset="0"/>
                <a:cs typeface="Ebrima" panose="02000000000000000000" pitchFamily="2" charset="0"/>
              </a:rPr>
            </a:br>
            <a:r>
              <a:rPr lang="en-GB" sz="2400" dirty="0">
                <a:latin typeface="Ebrima" panose="02000000000000000000" pitchFamily="2" charset="0"/>
                <a:ea typeface="Ebrima" panose="02000000000000000000" pitchFamily="2" charset="0"/>
                <a:cs typeface="Ebrima" panose="02000000000000000000" pitchFamily="2" charset="0"/>
              </a:rPr>
              <a:t>While the beauty of </a:t>
            </a:r>
            <a:r>
              <a:rPr lang="en-GB" sz="2400" b="1" dirty="0">
                <a:latin typeface="Ebrima" panose="02000000000000000000" pitchFamily="2" charset="0"/>
                <a:ea typeface="Ebrima" panose="02000000000000000000" pitchFamily="2" charset="0"/>
                <a:cs typeface="Ebrima" panose="02000000000000000000" pitchFamily="2" charset="0"/>
              </a:rPr>
              <a:t>lightning</a:t>
            </a:r>
            <a:r>
              <a:rPr lang="en-GB" sz="2400" dirty="0">
                <a:latin typeface="Ebrima" panose="02000000000000000000" pitchFamily="2" charset="0"/>
                <a:ea typeface="Ebrima" panose="02000000000000000000" pitchFamily="2" charset="0"/>
                <a:cs typeface="Ebrima" panose="02000000000000000000" pitchFamily="2" charset="0"/>
              </a:rPr>
              <a:t> and </a:t>
            </a:r>
            <a:r>
              <a:rPr lang="en-GB" sz="2400" b="1" dirty="0">
                <a:latin typeface="Ebrima" panose="02000000000000000000" pitchFamily="2" charset="0"/>
                <a:ea typeface="Ebrima" panose="02000000000000000000" pitchFamily="2" charset="0"/>
                <a:cs typeface="Ebrima" panose="02000000000000000000" pitchFamily="2" charset="0"/>
              </a:rPr>
              <a:t>thunder</a:t>
            </a:r>
            <a:r>
              <a:rPr lang="en-GB" sz="2400" dirty="0">
                <a:latin typeface="Ebrima" panose="02000000000000000000" pitchFamily="2" charset="0"/>
                <a:ea typeface="Ebrima" panose="02000000000000000000" pitchFamily="2" charset="0"/>
                <a:cs typeface="Ebrima" panose="02000000000000000000" pitchFamily="2" charset="0"/>
              </a:rPr>
              <a:t> is mesmerizing, it's important to remember the associated risks. When outdoors, seek shelter in a sturdy building or vehicle during thunderstorms. Avoid open fields, tall trees, and bodies of water to minimize the danger of lightning strikes.</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B9117152-5F28-4DF0-A765-B9E6410BA0BB}"/>
              </a:ext>
            </a:extLst>
          </p:cNvPr>
          <p:cNvSpPr/>
          <p:nvPr/>
        </p:nvSpPr>
        <p:spPr>
          <a:xfrm>
            <a:off x="6906986" y="1045029"/>
            <a:ext cx="4490357" cy="73478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4000" b="1" dirty="0">
                <a:latin typeface="Bison Bold" panose="00000400000000000000" pitchFamily="2" charset="0"/>
              </a:rPr>
              <a:t>Safety Precautions </a:t>
            </a:r>
            <a:endParaRPr lang="en-US" sz="4000" b="1" dirty="0">
              <a:latin typeface="Bison Bold" panose="00000400000000000000" pitchFamily="2" charset="0"/>
            </a:endParaRPr>
          </a:p>
        </p:txBody>
      </p:sp>
      <p:sp>
        <p:nvSpPr>
          <p:cNvPr id="7" name="Isosceles Triangle 6">
            <a:extLst>
              <a:ext uri="{FF2B5EF4-FFF2-40B4-BE49-F238E27FC236}">
                <a16:creationId xmlns:a16="http://schemas.microsoft.com/office/drawing/2014/main" id="{5F12F9DA-DF85-44BC-8A2C-296A5B8AEA1E}"/>
              </a:ext>
            </a:extLst>
          </p:cNvPr>
          <p:cNvSpPr/>
          <p:nvPr/>
        </p:nvSpPr>
        <p:spPr>
          <a:xfrm>
            <a:off x="8752114" y="146956"/>
            <a:ext cx="947058" cy="816429"/>
          </a:xfrm>
          <a:prstGeom prst="triangle">
            <a:avLst>
              <a:gd name="adj" fmla="val 51639"/>
            </a:avLst>
          </a:prstGeom>
          <a:scene3d>
            <a:camera prst="orthographicFront"/>
            <a:lightRig rig="threePt" dir="t"/>
          </a:scene3d>
          <a:sp3d>
            <a:bevelT prst="relaxedInset"/>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600" b="1" dirty="0">
                <a:solidFill>
                  <a:schemeClr val="bg1"/>
                </a:solidFill>
                <a:latin typeface="Britannic Bold" panose="020B0903060703020204" pitchFamily="34" charset="0"/>
              </a:rPr>
              <a:t>!</a:t>
            </a:r>
            <a:endParaRPr lang="en-US" sz="3600" b="1" dirty="0">
              <a:solidFill>
                <a:schemeClr val="bg1"/>
              </a:solidFill>
              <a:latin typeface="Britannic Bold" panose="020B0903060703020204" pitchFamily="34" charset="0"/>
            </a:endParaRPr>
          </a:p>
        </p:txBody>
      </p:sp>
    </p:spTree>
    <p:extLst>
      <p:ext uri="{BB962C8B-B14F-4D97-AF65-F5344CB8AC3E}">
        <p14:creationId xmlns:p14="http://schemas.microsoft.com/office/powerpoint/2010/main" val="40582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4F190B-237B-4AAF-B8A8-46C8B28B1581}"/>
              </a:ext>
            </a:extLst>
          </p:cNvPr>
          <p:cNvSpPr/>
          <p:nvPr/>
        </p:nvSpPr>
        <p:spPr>
          <a:xfrm>
            <a:off x="1" y="0"/>
            <a:ext cx="12192000" cy="6858000"/>
          </a:xfrm>
          <a:prstGeom prst="rect">
            <a:avLst/>
          </a:prstGeom>
          <a:gradFill>
            <a:gsLst>
              <a:gs pos="0">
                <a:schemeClr val="accent6">
                  <a:lumMod val="60000"/>
                  <a:lumOff val="40000"/>
                </a:schemeClr>
              </a:gs>
              <a:gs pos="50000">
                <a:schemeClr val="accent5">
                  <a:satMod val="110000"/>
                  <a:lumMod val="100000"/>
                  <a:shade val="100000"/>
                </a:schemeClr>
              </a:gs>
              <a:gs pos="100000">
                <a:schemeClr val="accent5">
                  <a:lumMod val="99000"/>
                  <a:satMod val="120000"/>
                  <a:shade val="78000"/>
                </a:schemeClr>
              </a:gs>
            </a:gsLst>
          </a:gra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88E6F4C-0177-4473-B708-7846C2D18FF0}"/>
              </a:ext>
            </a:extLst>
          </p:cNvPr>
          <p:cNvSpPr>
            <a:spLocks noGrp="1"/>
          </p:cNvSpPr>
          <p:nvPr>
            <p:ph type="ctrTitle"/>
          </p:nvPr>
        </p:nvSpPr>
        <p:spPr>
          <a:xfrm>
            <a:off x="729344" y="1779814"/>
            <a:ext cx="11081656" cy="4212773"/>
          </a:xfrm>
        </p:spPr>
        <p:txBody>
          <a:bodyPr anchor="ctr">
            <a:noAutofit/>
          </a:bodyPr>
          <a:lstStyle/>
          <a:p>
            <a:pPr algn="l"/>
            <a:r>
              <a:rPr lang="en-US" sz="2400" dirty="0">
                <a:latin typeface="Ebrima" panose="02000000000000000000" pitchFamily="2" charset="0"/>
                <a:ea typeface="Ebrima" panose="02000000000000000000" pitchFamily="2" charset="0"/>
                <a:cs typeface="Ebrima" panose="02000000000000000000" pitchFamily="2" charset="0"/>
              </a:rPr>
              <a:t>1. keeping the electrical appliances disconnected from the circuits</a:t>
            </a:r>
            <a:br>
              <a:rPr lang="en-US" sz="2400" dirty="0">
                <a:latin typeface="Ebrima" panose="02000000000000000000" pitchFamily="2" charset="0"/>
                <a:ea typeface="Ebrima" panose="02000000000000000000" pitchFamily="2" charset="0"/>
                <a:cs typeface="Ebrima" panose="02000000000000000000" pitchFamily="2" charset="0"/>
              </a:rPr>
            </a:br>
            <a:br>
              <a:rPr lang="en-US" sz="2400" dirty="0">
                <a:highlight>
                  <a:srgbClr val="000000"/>
                </a:highlight>
                <a:latin typeface="Ebrima" panose="02000000000000000000" pitchFamily="2" charset="0"/>
                <a:ea typeface="Ebrima" panose="02000000000000000000" pitchFamily="2" charset="0"/>
                <a:cs typeface="Ebrima" panose="02000000000000000000" pitchFamily="2" charset="0"/>
              </a:rPr>
            </a:br>
            <a:r>
              <a:rPr lang="en-US" sz="2400" dirty="0">
                <a:latin typeface="Ebrima" panose="02000000000000000000" pitchFamily="2" charset="0"/>
                <a:ea typeface="Ebrima" panose="02000000000000000000" pitchFamily="2" charset="0"/>
                <a:cs typeface="Ebrima" panose="02000000000000000000" pitchFamily="2" charset="0"/>
              </a:rPr>
              <a:t>2. keeping the disconnected plug of television antenna</a:t>
            </a:r>
            <a:br>
              <a:rPr lang="en-US" sz="2400" dirty="0">
                <a:latin typeface="Ebrima" panose="02000000000000000000" pitchFamily="2" charset="0"/>
                <a:ea typeface="Ebrima" panose="02000000000000000000" pitchFamily="2" charset="0"/>
                <a:cs typeface="Ebrima" panose="02000000000000000000" pitchFamily="2" charset="0"/>
              </a:rPr>
            </a:br>
            <a:r>
              <a:rPr lang="en-US" sz="2400" dirty="0">
                <a:latin typeface="Ebrima" panose="02000000000000000000" pitchFamily="2" charset="0"/>
                <a:ea typeface="Ebrima" panose="02000000000000000000" pitchFamily="2" charset="0"/>
                <a:cs typeface="Ebrima" panose="02000000000000000000" pitchFamily="2" charset="0"/>
              </a:rPr>
              <a:t> </a:t>
            </a:r>
            <a:br>
              <a:rPr lang="en-US" sz="2800" dirty="0">
                <a:latin typeface="Ebrima" panose="02000000000000000000" pitchFamily="2" charset="0"/>
                <a:ea typeface="Ebrima" panose="02000000000000000000" pitchFamily="2" charset="0"/>
                <a:cs typeface="Ebrima" panose="02000000000000000000" pitchFamily="2" charset="0"/>
              </a:rPr>
            </a:br>
            <a:r>
              <a:rPr lang="en-US" sz="2400" dirty="0">
                <a:latin typeface="Ebrima" panose="02000000000000000000" pitchFamily="2" charset="0"/>
                <a:ea typeface="Ebrima" panose="02000000000000000000" pitchFamily="2" charset="0"/>
                <a:cs typeface="Ebrima" panose="02000000000000000000" pitchFamily="2" charset="0"/>
              </a:rPr>
              <a:t>3. Refraining from using and touching metal equipment</a:t>
            </a:r>
            <a:br>
              <a:rPr lang="en-US" sz="2400" dirty="0">
                <a:latin typeface="Ebrima" panose="02000000000000000000" pitchFamily="2" charset="0"/>
                <a:ea typeface="Ebrima" panose="02000000000000000000" pitchFamily="2" charset="0"/>
                <a:cs typeface="Ebrima" panose="02000000000000000000" pitchFamily="2" charset="0"/>
              </a:rPr>
            </a:br>
            <a:br>
              <a:rPr lang="en-US" sz="3200" dirty="0">
                <a:latin typeface="Ebrima" panose="02000000000000000000" pitchFamily="2" charset="0"/>
                <a:ea typeface="Ebrima" panose="02000000000000000000" pitchFamily="2" charset="0"/>
                <a:cs typeface="Ebrima" panose="02000000000000000000" pitchFamily="2" charset="0"/>
              </a:rPr>
            </a:br>
            <a:r>
              <a:rPr lang="en-US" sz="2400" dirty="0">
                <a:latin typeface="Ebrima" panose="02000000000000000000" pitchFamily="2" charset="0"/>
                <a:ea typeface="Ebrima" panose="02000000000000000000" pitchFamily="2" charset="0"/>
                <a:cs typeface="Ebrima" panose="02000000000000000000" pitchFamily="2" charset="0"/>
              </a:rPr>
              <a:t>4. Refraining from using telephones </a:t>
            </a:r>
            <a:endParaRPr lang="en-US" sz="2400" dirty="0">
              <a:solidFill>
                <a:schemeClr val="bg1"/>
              </a:solidFill>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B9117152-5F28-4DF0-A765-B9E6410BA0BB}"/>
              </a:ext>
            </a:extLst>
          </p:cNvPr>
          <p:cNvSpPr/>
          <p:nvPr/>
        </p:nvSpPr>
        <p:spPr>
          <a:xfrm>
            <a:off x="594753" y="1257301"/>
            <a:ext cx="11203880" cy="73478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200" dirty="0">
                <a:latin typeface="Impact" panose="020B0806030902050204" pitchFamily="34" charset="0"/>
                <a:ea typeface="Ebrima" panose="02000000000000000000" pitchFamily="2" charset="0"/>
                <a:cs typeface="Ebrima" panose="02000000000000000000" pitchFamily="2" charset="0"/>
              </a:rPr>
              <a:t>Some protective measures to follow on a lightning condition</a:t>
            </a:r>
            <a:r>
              <a:rPr lang="en-US" sz="3200" dirty="0">
                <a:highlight>
                  <a:srgbClr val="000000"/>
                </a:highlight>
                <a:latin typeface="Impact" panose="020B0806030902050204" pitchFamily="34" charset="0"/>
                <a:ea typeface="Ebrima" panose="02000000000000000000" pitchFamily="2" charset="0"/>
                <a:cs typeface="Ebrima" panose="02000000000000000000" pitchFamily="2" charset="0"/>
              </a:rPr>
              <a:t>   </a:t>
            </a:r>
            <a:endParaRPr lang="en-US" sz="3200" dirty="0">
              <a:latin typeface="Impact" panose="020B0806030902050204" pitchFamily="34" charset="0"/>
            </a:endParaRPr>
          </a:p>
        </p:txBody>
      </p:sp>
      <p:sp>
        <p:nvSpPr>
          <p:cNvPr id="7" name="Isosceles Triangle 6">
            <a:extLst>
              <a:ext uri="{FF2B5EF4-FFF2-40B4-BE49-F238E27FC236}">
                <a16:creationId xmlns:a16="http://schemas.microsoft.com/office/drawing/2014/main" id="{5F12F9DA-DF85-44BC-8A2C-296A5B8AEA1E}"/>
              </a:ext>
            </a:extLst>
          </p:cNvPr>
          <p:cNvSpPr/>
          <p:nvPr/>
        </p:nvSpPr>
        <p:spPr>
          <a:xfrm>
            <a:off x="5747657" y="359228"/>
            <a:ext cx="1045028" cy="816429"/>
          </a:xfrm>
          <a:prstGeom prst="triangle">
            <a:avLst>
              <a:gd name="adj" fmla="val 51639"/>
            </a:avLst>
          </a:prstGeom>
          <a:scene3d>
            <a:camera prst="orthographicFront"/>
            <a:lightRig rig="threePt" dir="t"/>
          </a:scene3d>
          <a:sp3d>
            <a:bevelT prst="relaxedInset"/>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GB" sz="3600" b="1" dirty="0">
                <a:solidFill>
                  <a:schemeClr val="bg1"/>
                </a:solidFill>
                <a:latin typeface="Britannic Bold" panose="020B0903060703020204" pitchFamily="34" charset="0"/>
              </a:rPr>
              <a:t>!</a:t>
            </a:r>
            <a:endParaRPr lang="en-US" sz="3600" b="1" dirty="0">
              <a:solidFill>
                <a:schemeClr val="bg1"/>
              </a:solidFill>
              <a:latin typeface="Britannic Bold" panose="020B0903060703020204" pitchFamily="34" charset="0"/>
            </a:endParaRPr>
          </a:p>
        </p:txBody>
      </p:sp>
      <p:pic>
        <p:nvPicPr>
          <p:cNvPr id="4" name="Graphic 3" descr="Lightning">
            <a:extLst>
              <a:ext uri="{FF2B5EF4-FFF2-40B4-BE49-F238E27FC236}">
                <a16:creationId xmlns:a16="http://schemas.microsoft.com/office/drawing/2014/main" id="{2CA49D4D-58F0-4E85-BA75-780ACEA91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06069" y="3077816"/>
            <a:ext cx="2842591" cy="2842591"/>
          </a:xfrm>
          <a:prstGeom prst="rect">
            <a:avLst/>
          </a:prstGeom>
        </p:spPr>
      </p:pic>
    </p:spTree>
    <p:extLst>
      <p:ext uri="{BB962C8B-B14F-4D97-AF65-F5344CB8AC3E}">
        <p14:creationId xmlns:p14="http://schemas.microsoft.com/office/powerpoint/2010/main" val="2738578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226</TotalTime>
  <Words>556</Words>
  <Application>Microsoft Office PowerPoint</Application>
  <PresentationFormat>Widescreen</PresentationFormat>
  <Paragraphs>50</Paragraphs>
  <Slides>13</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Agency FB</vt:lpstr>
      <vt:lpstr>Arial</vt:lpstr>
      <vt:lpstr>Bahnschrift</vt:lpstr>
      <vt:lpstr>Bison Bold</vt:lpstr>
      <vt:lpstr>Britannic Bold</vt:lpstr>
      <vt:lpstr>Broadway</vt:lpstr>
      <vt:lpstr>Calibri</vt:lpstr>
      <vt:lpstr>Calibri Light</vt:lpstr>
      <vt:lpstr>Creattion Demo</vt:lpstr>
      <vt:lpstr>Ebrima</vt:lpstr>
      <vt:lpstr>Goudy Old Style</vt:lpstr>
      <vt:lpstr>Impact</vt:lpstr>
      <vt:lpstr>Office Theme</vt:lpstr>
      <vt:lpstr> </vt:lpstr>
      <vt:lpstr>The Science of Lightning   Lightning is a powerful electrical discharge produced by the atmosphere. It occurs during thunderstorms and is accompanied by the sound of thunder. The process involves the build-up and release of electrical energy, creating awesome inspiring displays in the sky.</vt:lpstr>
      <vt:lpstr>Thunder : natures roar   When lightning strikes, it superheats the surrounding air, causing it to rapidly expand and create a shockwave. This shockwave is what we hear as thunder. The intensity and duration of the sound depend on the distance and strength of the lightning strike.</vt:lpstr>
      <vt:lpstr>PowerPoint Presentation</vt:lpstr>
      <vt:lpstr>PowerPoint Presentation</vt:lpstr>
      <vt:lpstr>PowerPoint Presentation</vt:lpstr>
      <vt:lpstr>PowerPoint Presentation</vt:lpstr>
      <vt:lpstr>       While the beauty of lightning and thunder is mesmerizing, it's important to remember the associated risks. When outdoors, seek shelter in a sturdy building or vehicle during thunderstorms. Avoid open fields, tall trees, and bodies of water to minimize the danger of lightning strikes.</vt:lpstr>
      <vt:lpstr>1. keeping the electrical appliances disconnected from the circuits  2. keeping the disconnected plug of television antenna   3. Refraining from using and touching metal equipment  4. Refraining from using telephones </vt:lpstr>
      <vt:lpstr>Impact on nature   The occurrence of lightning plays a significant role in the natural environment. It can cause wildfires, trigger chemical reactions in the atmosphere, and contribute to the nitrogen cycle. Thunder also has cultural significance, often symbolizing power and divine forces in various mythologies.</vt:lpstr>
      <vt:lpstr>   Exploring the phenomena of lightning and thunder has provided us with a deeper understanding of the forces of nature. From the scientific mechanisms to the cultural impact, these natural wonders continue to captivate and inspire awe. Let's continue to marvel at the power and beauty of these electrifying phenomena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&amp; Thundering</dc:title>
  <dc:creator>HACKEEE</dc:creator>
  <cp:lastModifiedBy>HACKEEE</cp:lastModifiedBy>
  <cp:revision>29</cp:revision>
  <dcterms:created xsi:type="dcterms:W3CDTF">2023-12-02T13:12:12Z</dcterms:created>
  <dcterms:modified xsi:type="dcterms:W3CDTF">2023-12-10T14:56:53Z</dcterms:modified>
</cp:coreProperties>
</file>